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 autoCompressPictures="0">
  <p:sldMasterIdLst>
    <p:sldMasterId id="2147483667" r:id="rId1"/>
  </p:sldMasterIdLst>
  <p:notesMasterIdLst>
    <p:notesMasterId r:id="rId12"/>
  </p:notesMasterIdLst>
  <p:handoutMasterIdLst>
    <p:handoutMasterId r:id="rId13"/>
  </p:handoutMasterIdLst>
  <p:sldIdLst>
    <p:sldId id="275" r:id="rId2"/>
    <p:sldId id="276" r:id="rId3"/>
    <p:sldId id="258" r:id="rId4"/>
    <p:sldId id="277" r:id="rId5"/>
    <p:sldId id="278" r:id="rId6"/>
    <p:sldId id="280" r:id="rId7"/>
    <p:sldId id="281" r:id="rId8"/>
    <p:sldId id="282" r:id="rId9"/>
    <p:sldId id="283" r:id="rId10"/>
    <p:sldId id="337" r:id="rId11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Ziovsky Argir" initials="ZA" lastIdx="1" clrIdx="0">
    <p:extLst>
      <p:ext uri="{19B8F6BF-5375-455C-9EA6-DF929625EA0E}">
        <p15:presenceInfo xmlns:p15="http://schemas.microsoft.com/office/powerpoint/2012/main" userId="S::zio001@vsb.cz::1dc56a10-5d08-49ef-933a-90ca63c0e9b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B02A"/>
    <a:srgbClr val="79AD45"/>
    <a:srgbClr val="88C24B"/>
    <a:srgbClr val="00A499"/>
    <a:srgbClr val="0047BB"/>
    <a:srgbClr val="FFB81C"/>
    <a:srgbClr val="E4002B"/>
    <a:srgbClr val="FF8200"/>
    <a:srgbClr val="8246AF"/>
    <a:srgbClr val="05C3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94"/>
    <p:restoredTop sz="86376"/>
  </p:normalViewPr>
  <p:slideViewPr>
    <p:cSldViewPr snapToGrid="0" snapToObjects="1" showGuides="1">
      <p:cViewPr varScale="1">
        <p:scale>
          <a:sx n="111" d="100"/>
          <a:sy n="111" d="100"/>
        </p:scale>
        <p:origin x="1170" y="96"/>
      </p:cViewPr>
      <p:guideLst>
        <p:guide orient="horz" pos="2137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A7E84B11-8086-A046-B6B7-F7A9DB5EAD8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AE5F8304-EF8E-7A48-A3EC-256BB4EB24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0746FA-9F78-5A43-BFD1-03D27A7F3C92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CE85A97-9D2F-A74D-874B-B462CB8C63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CB02496D-CD03-4446-AD06-43B91E16884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ECC9C5-FF55-F544-A6D3-2B14C7549CF4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421827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92D10F-BC7E-0545-A8D3-D708044527A6}" type="datetimeFigureOut">
              <a:rPr lang="cs-CZ" smtClean="0"/>
              <a:t>14.09.2026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477E90-4C3A-1A40-BB34-28A95E688A1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0242133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477E90-4C3A-1A40-BB34-28A95E688A19}" type="slidenum">
              <a:rPr lang="cs-CZ" smtClean="0"/>
              <a:t>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1172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AC383B-A328-446B-B24A-344065A9B9AA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66061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svg"/><Relationship Id="rId21" Type="http://schemas.openxmlformats.org/officeDocument/2006/relationships/image" Target="../media/image21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17" Type="http://schemas.openxmlformats.org/officeDocument/2006/relationships/image" Target="../media/image17.svg"/><Relationship Id="rId25" Type="http://schemas.openxmlformats.org/officeDocument/2006/relationships/image" Target="../media/image25.svg"/><Relationship Id="rId2" Type="http://schemas.openxmlformats.org/officeDocument/2006/relationships/image" Target="../media/image2.emf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9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23" Type="http://schemas.openxmlformats.org/officeDocument/2006/relationships/image" Target="../media/image23.svg"/><Relationship Id="rId28" Type="http://schemas.openxmlformats.org/officeDocument/2006/relationships/image" Target="../media/image28.svg"/><Relationship Id="rId10" Type="http://schemas.openxmlformats.org/officeDocument/2006/relationships/image" Target="../media/image10.svg"/><Relationship Id="rId19" Type="http://schemas.openxmlformats.org/officeDocument/2006/relationships/image" Target="../media/image19.svg"/><Relationship Id="rId31" Type="http://schemas.openxmlformats.org/officeDocument/2006/relationships/image" Target="../media/image31.svg"/><Relationship Id="rId4" Type="http://schemas.openxmlformats.org/officeDocument/2006/relationships/image" Target="../media/image4.svg"/><Relationship Id="rId9" Type="http://schemas.openxmlformats.org/officeDocument/2006/relationships/image" Target="../media/image9.sv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7.svg"/><Relationship Id="rId30" Type="http://schemas.openxmlformats.org/officeDocument/2006/relationships/image" Target="../media/image30.sv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13F77-2CE9-7D49-9458-1ACF72B58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088" y="1989138"/>
            <a:ext cx="11798620" cy="11723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81DA3B-0F22-3848-B468-C8422D799B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087" y="3602038"/>
            <a:ext cx="11798619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57841-B012-3F4F-A40A-F73F833FE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11/04/2019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D9582-6523-1D44-A4F0-10D045BEF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Název prezentace </a:t>
            </a:r>
            <a:endParaRPr lang="cs-C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2D269-4D51-D242-8BC5-F310E732E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2756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13F77-2CE9-7D49-9458-1ACF72B588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088" y="1989138"/>
            <a:ext cx="11798620" cy="11723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81DA3B-0F22-3848-B468-C8422D799B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087" y="3602038"/>
            <a:ext cx="11798619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57841-B012-3F4F-A40A-F73F833FE7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11/04/2019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D9582-6523-1D44-A4F0-10D045BEF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Název prezentace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2D269-4D51-D242-8BC5-F310E732E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5548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18AEB-B644-5942-AD1E-621B53CF1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79" y="1089025"/>
            <a:ext cx="11807825" cy="719138"/>
          </a:xfrm>
          <a:prstGeom prst="rect">
            <a:avLst/>
          </a:prstGeom>
        </p:spPr>
        <p:txBody>
          <a:bodyPr anchor="b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300131-EA4E-F247-BD08-565629F59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87" y="1989138"/>
            <a:ext cx="11807825" cy="42116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F219AF-979E-E64C-BD7F-90FE544F0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11/04/2019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D194E-1BDE-4F4F-9844-8C382C2CA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Název prezentace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B98FB-D470-F24C-9040-6BA593DF7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53514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FECE6-7A7D-664C-A646-0577ABD54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79" y="1102836"/>
            <a:ext cx="11799733" cy="70532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0D8159-490F-9D44-8DE1-C95E419821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087" y="1989138"/>
            <a:ext cx="11807825" cy="4211637"/>
          </a:xfrm>
        </p:spPr>
        <p:txBody>
          <a:bodyPr>
            <a:normAutofit/>
          </a:bodyPr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81DD2-B40B-6F40-8846-B6C265F63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11/04/2019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6B0DD2-F15B-0E4C-ACB5-7DEB62EE8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Název prezentace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F4EA89-1BE2-0F40-B054-7AB8ACBF8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1042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16C57-B154-3447-8B55-54316475E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80" y="1089026"/>
            <a:ext cx="11798620" cy="719138"/>
          </a:xfrm>
          <a:prstGeom prst="rect">
            <a:avLst/>
          </a:prstGeom>
        </p:spPr>
        <p:txBody>
          <a:bodyPr anchor="b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8488A-550B-FD44-870D-6B5F0CA0C2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0180" y="1987551"/>
            <a:ext cx="5819620" cy="421368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3EBD61-1D0E-8247-8181-00E7B3992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987551"/>
            <a:ext cx="5827713" cy="41894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A39C4F-0816-E949-A19A-C72D7413E3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11/04/2019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E692D-CAEE-E847-999C-19F61DAB3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Název prezentace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E8AC9C-BE73-C946-A793-2A1ADEE0E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44809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2AD35-4396-B543-B0B1-246F45FE7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79" y="1089025"/>
            <a:ext cx="11807825" cy="719138"/>
          </a:xfrm>
          <a:prstGeom prst="rect">
            <a:avLst/>
          </a:prstGeom>
        </p:spPr>
        <p:txBody>
          <a:bodyPr anchor="b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30D54-B0DF-0349-A08A-AB9BE6DB5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087" y="1989137"/>
            <a:ext cx="5832475" cy="236173"/>
          </a:xfrm>
        </p:spPr>
        <p:txBody>
          <a:bodyPr anchor="ctr">
            <a:noAutofit/>
          </a:bodyPr>
          <a:lstStyle>
            <a:lvl1pPr marL="0" indent="0">
              <a:buNone/>
              <a:defRPr sz="20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AD8BE5-6CB3-8345-924C-A1DD2DD0A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2088" y="2314322"/>
            <a:ext cx="5832476" cy="387534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E5EA90-3B54-D74E-BE42-B5E34C2172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989137"/>
            <a:ext cx="5827713" cy="236173"/>
          </a:xfrm>
        </p:spPr>
        <p:txBody>
          <a:bodyPr anchor="ctr">
            <a:noAutofit/>
          </a:bodyPr>
          <a:lstStyle>
            <a:lvl1pPr marL="0" indent="0">
              <a:buNone/>
              <a:defRPr sz="20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4D7D3D-11B1-CB4C-A33F-C8BC62E375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14322"/>
            <a:ext cx="5827713" cy="387534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13094F-F128-7744-9134-944E79FE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11/04/2019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F60339-0274-CD47-9C2C-2DBB6A0BC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Název prezentace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BD582F-44EF-524C-AC03-6D30051AC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5096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2AD35-4396-B543-B0B1-246F45FE7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79" y="1089025"/>
            <a:ext cx="11807825" cy="719138"/>
          </a:xfrm>
          <a:prstGeom prst="rect">
            <a:avLst/>
          </a:prstGeom>
        </p:spPr>
        <p:txBody>
          <a:bodyPr anchor="b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30D54-B0DF-0349-A08A-AB9BE6DB5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087" y="1989137"/>
            <a:ext cx="5832475" cy="236173"/>
          </a:xfrm>
        </p:spPr>
        <p:txBody>
          <a:bodyPr anchor="ctr">
            <a:noAutofit/>
          </a:bodyPr>
          <a:lstStyle>
            <a:lvl1pPr marL="0" indent="0">
              <a:buNone/>
              <a:defRPr sz="20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AD8BE5-6CB3-8345-924C-A1DD2DD0A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2088" y="2314322"/>
            <a:ext cx="5832476" cy="203110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E5EA90-3B54-D74E-BE42-B5E34C2172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199" y="1989137"/>
            <a:ext cx="5827713" cy="236173"/>
          </a:xfrm>
        </p:spPr>
        <p:txBody>
          <a:bodyPr anchor="ctr">
            <a:noAutofit/>
          </a:bodyPr>
          <a:lstStyle>
            <a:lvl1pPr marL="0" indent="0">
              <a:buNone/>
              <a:defRPr sz="20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4D7D3D-11B1-CB4C-A33F-C8BC62E375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199" y="2314322"/>
            <a:ext cx="5827713" cy="203110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13094F-F128-7744-9134-944E79FE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11/04/2019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F60339-0274-CD47-9C2C-2DBB6A0BC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Název prezentace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BD582F-44EF-524C-AC03-6D30051AC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BAF2A61-8083-714B-B6EA-A2C9374A767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00179" y="4418252"/>
            <a:ext cx="5832475" cy="159668"/>
          </a:xfrm>
        </p:spPr>
        <p:txBody>
          <a:bodyPr anchor="ctr">
            <a:noAutofit/>
          </a:bodyPr>
          <a:lstStyle>
            <a:lvl1pPr marL="0" indent="0">
              <a:buNone/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9A49810-6CDC-1940-ABA4-D189C0035A0C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00178" y="4650749"/>
            <a:ext cx="5832475" cy="1550026"/>
          </a:xfrm>
        </p:spPr>
        <p:txBody>
          <a:bodyPr anchor="t">
            <a:noAutofit/>
          </a:bodyPr>
          <a:lstStyle>
            <a:lvl1pPr marL="0" indent="0"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3E3FB61-C1CC-E949-B02F-C230B61EC8C8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172101" y="4410160"/>
            <a:ext cx="5832475" cy="159668"/>
          </a:xfrm>
        </p:spPr>
        <p:txBody>
          <a:bodyPr anchor="ctr">
            <a:noAutofit/>
          </a:bodyPr>
          <a:lstStyle>
            <a:lvl1pPr marL="0" indent="0">
              <a:buNone/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DEEC9536-D82E-1D48-A1FD-3B14AAF76BEA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6172100" y="4642657"/>
            <a:ext cx="5832475" cy="1550026"/>
          </a:xfrm>
        </p:spPr>
        <p:txBody>
          <a:bodyPr anchor="t">
            <a:noAutofit/>
          </a:bodyPr>
          <a:lstStyle>
            <a:lvl1pPr marL="0" indent="0"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3570397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2AD35-4396-B543-B0B1-246F45FE7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79" y="1089025"/>
            <a:ext cx="11807825" cy="719138"/>
          </a:xfrm>
          <a:prstGeom prst="rect">
            <a:avLst/>
          </a:prstGeom>
        </p:spPr>
        <p:txBody>
          <a:bodyPr anchor="b"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630D54-B0DF-0349-A08A-AB9BE6DB5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177" y="1989137"/>
            <a:ext cx="3735319" cy="236173"/>
          </a:xfrm>
        </p:spPr>
        <p:txBody>
          <a:bodyPr anchor="ctr">
            <a:noAutofit/>
          </a:bodyPr>
          <a:lstStyle>
            <a:lvl1pPr marL="0" indent="0">
              <a:buNone/>
              <a:defRPr sz="20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AD8BE5-6CB3-8345-924C-A1DD2DD0AD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00554" y="2314322"/>
            <a:ext cx="3734137" cy="203110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E13094F-F128-7744-9134-944E79FE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11/04/2019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F60339-0274-CD47-9C2C-2DBB6A0BC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Název prezentace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BD582F-44EF-524C-AC03-6D30051AC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BAF2A61-8083-714B-B6EA-A2C9374A767B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00178" y="4418252"/>
            <a:ext cx="3734137" cy="159668"/>
          </a:xfrm>
        </p:spPr>
        <p:txBody>
          <a:bodyPr anchor="ctr">
            <a:noAutofit/>
          </a:bodyPr>
          <a:lstStyle>
            <a:lvl1pPr marL="0" indent="0">
              <a:buNone/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9A49810-6CDC-1940-ABA4-D189C0035A0C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200178" y="4650749"/>
            <a:ext cx="3734562" cy="1550026"/>
          </a:xfrm>
        </p:spPr>
        <p:txBody>
          <a:bodyPr anchor="t">
            <a:noAutofit/>
          </a:bodyPr>
          <a:lstStyle>
            <a:lvl1pPr marL="0" indent="0"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3D705129-1E26-D543-92A1-EFAF8E911FC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36469" y="1989138"/>
            <a:ext cx="3734137" cy="236173"/>
          </a:xfrm>
        </p:spPr>
        <p:txBody>
          <a:bodyPr anchor="ctr">
            <a:noAutofit/>
          </a:bodyPr>
          <a:lstStyle>
            <a:lvl1pPr marL="0" indent="0">
              <a:buNone/>
              <a:defRPr sz="20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0CA5CD9C-5511-DA4E-8F95-0917EC4C4D02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4236846" y="2314323"/>
            <a:ext cx="3734137" cy="203110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52D26FB4-A694-EA42-9284-28128210565B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4236470" y="4418253"/>
            <a:ext cx="3734137" cy="159668"/>
          </a:xfrm>
        </p:spPr>
        <p:txBody>
          <a:bodyPr anchor="ctr">
            <a:noAutofit/>
          </a:bodyPr>
          <a:lstStyle>
            <a:lvl1pPr marL="0" indent="0">
              <a:buNone/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82F72328-61B5-6F45-A95F-1C82C2078F29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236470" y="4650750"/>
            <a:ext cx="3734136" cy="1550026"/>
          </a:xfrm>
        </p:spPr>
        <p:txBody>
          <a:bodyPr anchor="t">
            <a:noAutofit/>
          </a:bodyPr>
          <a:lstStyle>
            <a:lvl1pPr marL="0" indent="0"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0F990E76-7FE9-CE42-A7A1-42B9EA1875D7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8263521" y="1989139"/>
            <a:ext cx="3734137" cy="236173"/>
          </a:xfrm>
        </p:spPr>
        <p:txBody>
          <a:bodyPr anchor="ctr">
            <a:noAutofit/>
          </a:bodyPr>
          <a:lstStyle>
            <a:lvl1pPr marL="0" indent="0">
              <a:buNone/>
              <a:defRPr sz="20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0" name="Content Placeholder 3">
            <a:extLst>
              <a:ext uri="{FF2B5EF4-FFF2-40B4-BE49-F238E27FC236}">
                <a16:creationId xmlns:a16="http://schemas.microsoft.com/office/drawing/2014/main" id="{70A49019-5474-AF4C-8165-4F90E84BC2B0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263898" y="2314324"/>
            <a:ext cx="3734137" cy="203110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29B511B-4BFB-E44D-B631-01E01AC67196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8263522" y="4418254"/>
            <a:ext cx="3734137" cy="159668"/>
          </a:xfrm>
        </p:spPr>
        <p:txBody>
          <a:bodyPr anchor="ctr">
            <a:noAutofit/>
          </a:bodyPr>
          <a:lstStyle>
            <a:lvl1pPr marL="0" indent="0">
              <a:buNone/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C2B29021-5CC6-F44B-BEBD-C14F14FA8A1C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8263522" y="4650751"/>
            <a:ext cx="3734136" cy="1550026"/>
          </a:xfrm>
        </p:spPr>
        <p:txBody>
          <a:bodyPr anchor="t">
            <a:noAutofit/>
          </a:bodyPr>
          <a:lstStyle>
            <a:lvl1pPr marL="0" indent="0">
              <a:buNone/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949501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38144-9A3F-AC4B-ACA3-2C05BA3FB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293" y="1089025"/>
            <a:ext cx="11798620" cy="719138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D583CD-F360-AA49-A6B4-38560C665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11/04/2019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AC4A53-7C48-3846-9C4E-47C297C7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Název prezentace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345C61-F597-874B-8F86-E60219628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906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FC4CAD3-2491-3045-91F4-95BA28879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11/04/2019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8D3671-8D78-AB47-8428-FB2C74A75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Název prezentace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253978-B0A2-9346-AEA0-9BBC0215B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3007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3B380-B0ED-AA4C-9846-18497E75D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181" y="1089025"/>
            <a:ext cx="4563908" cy="71913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C539D-BE42-5E44-9649-A43967320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4243" y="1089025"/>
            <a:ext cx="7075670" cy="5111749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709BA3-2099-E943-B907-9054F9DEA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0181" y="1989137"/>
            <a:ext cx="4563908" cy="42116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F984A-10C0-FA4B-993D-0030D8FC2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11/04/2019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11D101-3D6C-364A-81B6-1FCFE8703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Název prezentace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8CA1EE-A952-AB4C-AD12-9C7801BE42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57623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38C2-A537-A048-9C5D-EC1FA9710D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555" y="1089025"/>
            <a:ext cx="4563533" cy="719138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F60598-20E7-F042-89BA-C6678DD94E04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4908549" y="1089025"/>
            <a:ext cx="7091363" cy="511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z="1600" dirty="0"/>
              <a:t>Picture</a:t>
            </a:r>
            <a:endParaRPr lang="cs-CZ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A6C57-B059-7548-8C2E-30FE726D9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0555" y="1989137"/>
            <a:ext cx="4563533" cy="42116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1513B4-C6DE-674E-99C4-2B60E0B3C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11/04/2019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8753AB-B7F1-204E-AFB9-F65DEBC66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Název prezentace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5C4982-79FD-9346-AC3D-B384016DE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40467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414C914-950A-7942-B0E9-3FEB6F7F3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dirty="0"/>
              <a:t>11/04/2019</a:t>
            </a:r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DCF0096-0579-6045-8D0F-A71D64397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35075" y="6356349"/>
            <a:ext cx="9937749" cy="309266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Název prezentace 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E670FDF-F365-974E-B39A-0DEC9CD46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213" y="6356349"/>
            <a:ext cx="612775" cy="312739"/>
          </a:xfrm>
          <a:prstGeom prst="rect">
            <a:avLst/>
          </a:prstGeom>
        </p:spPr>
        <p:txBody>
          <a:bodyPr/>
          <a:lstStyle/>
          <a:p>
            <a:fld id="{1EA44BAA-1A06-B141-8215-9D88CF6A7203}" type="slidenum">
              <a:rPr lang="cs-CZ" smtClean="0"/>
              <a:t>‹#›</a:t>
            </a:fld>
            <a:endParaRPr lang="cs-CZ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FFD4CE4-1DDE-1747-9474-B500B04E5D3D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203497" y="1089025"/>
            <a:ext cx="11796415" cy="5111749"/>
          </a:xfrm>
        </p:spPr>
        <p:txBody>
          <a:bodyPr/>
          <a:lstStyle>
            <a:lvl1pPr>
              <a:defRPr sz="20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57994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32CD5EFD-0980-814B-9F8E-224DB3C186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777483" y="5663090"/>
            <a:ext cx="2425320" cy="1406170"/>
          </a:xfrm>
          <a:prstGeom prst="rect">
            <a:avLst/>
          </a:prstGeom>
        </p:spPr>
      </p:pic>
      <p:pic>
        <p:nvPicPr>
          <p:cNvPr id="6" name="Graphic 9" descr="Group of people">
            <a:extLst>
              <a:ext uri="{FF2B5EF4-FFF2-40B4-BE49-F238E27FC236}">
                <a16:creationId xmlns:a16="http://schemas.microsoft.com/office/drawing/2014/main" id="{04DA598E-973C-444B-B284-F9B89ADF5C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7674" y="836612"/>
            <a:ext cx="2752725" cy="2752725"/>
          </a:xfrm>
          <a:prstGeom prst="rect">
            <a:avLst/>
          </a:prstGeom>
        </p:spPr>
      </p:pic>
      <p:pic>
        <p:nvPicPr>
          <p:cNvPr id="7" name="Graphic 10" descr="Man">
            <a:extLst>
              <a:ext uri="{FF2B5EF4-FFF2-40B4-BE49-F238E27FC236}">
                <a16:creationId xmlns:a16="http://schemas.microsoft.com/office/drawing/2014/main" id="{3ABC57AA-9A23-E943-85D9-17073FE238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77483" y="4695675"/>
            <a:ext cx="1028781" cy="1028781"/>
          </a:xfrm>
          <a:prstGeom prst="rect">
            <a:avLst/>
          </a:prstGeom>
        </p:spPr>
      </p:pic>
      <p:pic>
        <p:nvPicPr>
          <p:cNvPr id="8" name="Graphic 12" descr="Male profile">
            <a:extLst>
              <a:ext uri="{FF2B5EF4-FFF2-40B4-BE49-F238E27FC236}">
                <a16:creationId xmlns:a16="http://schemas.microsoft.com/office/drawing/2014/main" id="{FD577FC3-8631-A045-A4A7-CAFE2F87D6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73742" y="5825652"/>
            <a:ext cx="914400" cy="914400"/>
          </a:xfrm>
          <a:prstGeom prst="rect">
            <a:avLst/>
          </a:prstGeom>
        </p:spPr>
      </p:pic>
      <p:pic>
        <p:nvPicPr>
          <p:cNvPr id="9" name="Graphic 13" descr="Female Profile">
            <a:extLst>
              <a:ext uri="{FF2B5EF4-FFF2-40B4-BE49-F238E27FC236}">
                <a16:creationId xmlns:a16="http://schemas.microsoft.com/office/drawing/2014/main" id="{637B6C78-5FC2-354E-AC47-978ED205EF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91698" y="5825652"/>
            <a:ext cx="914400" cy="914400"/>
          </a:xfrm>
          <a:prstGeom prst="rect">
            <a:avLst/>
          </a:prstGeom>
        </p:spPr>
      </p:pic>
      <p:pic>
        <p:nvPicPr>
          <p:cNvPr id="10" name="Graphic 14" descr="Lecturer">
            <a:extLst>
              <a:ext uri="{FF2B5EF4-FFF2-40B4-BE49-F238E27FC236}">
                <a16:creationId xmlns:a16="http://schemas.microsoft.com/office/drawing/2014/main" id="{6FF3E188-079E-6A4E-92CC-8D52843FFF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23037" y="4090833"/>
            <a:ext cx="1082559" cy="1082559"/>
          </a:xfrm>
          <a:prstGeom prst="rect">
            <a:avLst/>
          </a:prstGeom>
        </p:spPr>
      </p:pic>
      <p:pic>
        <p:nvPicPr>
          <p:cNvPr id="11" name="Graphic 15" descr="Teacher">
            <a:extLst>
              <a:ext uri="{FF2B5EF4-FFF2-40B4-BE49-F238E27FC236}">
                <a16:creationId xmlns:a16="http://schemas.microsoft.com/office/drawing/2014/main" id="{DF6DB79B-368A-CC45-A897-9F8821585E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82562" y="3683769"/>
            <a:ext cx="1123270" cy="1123270"/>
          </a:xfrm>
          <a:prstGeom prst="rect">
            <a:avLst/>
          </a:prstGeom>
        </p:spPr>
      </p:pic>
      <p:pic>
        <p:nvPicPr>
          <p:cNvPr id="12" name="Graphic 17" descr="Users">
            <a:extLst>
              <a:ext uri="{FF2B5EF4-FFF2-40B4-BE49-F238E27FC236}">
                <a16:creationId xmlns:a16="http://schemas.microsoft.com/office/drawing/2014/main" id="{AA866559-5094-8C44-A181-5E12480193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06951" y="1915705"/>
            <a:ext cx="1203728" cy="1203728"/>
          </a:xfrm>
          <a:prstGeom prst="rect">
            <a:avLst/>
          </a:prstGeom>
        </p:spPr>
      </p:pic>
      <p:pic>
        <p:nvPicPr>
          <p:cNvPr id="13" name="Graphic 18" descr="Circle with right arrow">
            <a:extLst>
              <a:ext uri="{FF2B5EF4-FFF2-40B4-BE49-F238E27FC236}">
                <a16:creationId xmlns:a16="http://schemas.microsoft.com/office/drawing/2014/main" id="{1A8DA4D5-B917-E740-B951-392331F5ED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74420" y="5870119"/>
            <a:ext cx="914400" cy="914400"/>
          </a:xfrm>
          <a:prstGeom prst="rect">
            <a:avLst/>
          </a:prstGeom>
        </p:spPr>
      </p:pic>
      <p:pic>
        <p:nvPicPr>
          <p:cNvPr id="14" name="Graphic 19" descr="Circle with right arrow">
            <a:extLst>
              <a:ext uri="{FF2B5EF4-FFF2-40B4-BE49-F238E27FC236}">
                <a16:creationId xmlns:a16="http://schemas.microsoft.com/office/drawing/2014/main" id="{33F3493D-E90F-AB4C-A6A0-16334AA95E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800000" flipV="1">
            <a:off x="4597673" y="5870119"/>
            <a:ext cx="914400" cy="914400"/>
          </a:xfrm>
          <a:prstGeom prst="rect">
            <a:avLst/>
          </a:prstGeom>
        </p:spPr>
      </p:pic>
      <p:pic>
        <p:nvPicPr>
          <p:cNvPr id="15" name="Graphic 21" descr="Brain in head">
            <a:extLst>
              <a:ext uri="{FF2B5EF4-FFF2-40B4-BE49-F238E27FC236}">
                <a16:creationId xmlns:a16="http://schemas.microsoft.com/office/drawing/2014/main" id="{FD52055C-63C1-5442-9521-1A83E329937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flipH="1">
            <a:off x="152079" y="5627868"/>
            <a:ext cx="1156651" cy="1156651"/>
          </a:xfrm>
          <a:prstGeom prst="rect">
            <a:avLst/>
          </a:prstGeom>
        </p:spPr>
      </p:pic>
      <p:pic>
        <p:nvPicPr>
          <p:cNvPr id="16" name="Graphic 22" descr="Person with idea">
            <a:extLst>
              <a:ext uri="{FF2B5EF4-FFF2-40B4-BE49-F238E27FC236}">
                <a16:creationId xmlns:a16="http://schemas.microsoft.com/office/drawing/2014/main" id="{D231E3E1-56A7-2A43-95A1-C5B0F759E5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874122" y="1991584"/>
            <a:ext cx="1297326" cy="1297326"/>
          </a:xfrm>
          <a:prstGeom prst="rect">
            <a:avLst/>
          </a:prstGeom>
        </p:spPr>
      </p:pic>
      <p:pic>
        <p:nvPicPr>
          <p:cNvPr id="17" name="Graphic 23" descr="Group brainstorm">
            <a:extLst>
              <a:ext uri="{FF2B5EF4-FFF2-40B4-BE49-F238E27FC236}">
                <a16:creationId xmlns:a16="http://schemas.microsoft.com/office/drawing/2014/main" id="{1539B19C-541F-AC48-BEF0-7DED565FF7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19694" y="852614"/>
            <a:ext cx="1330432" cy="1330432"/>
          </a:xfrm>
          <a:prstGeom prst="rect">
            <a:avLst/>
          </a:prstGeom>
        </p:spPr>
      </p:pic>
      <p:pic>
        <p:nvPicPr>
          <p:cNvPr id="18" name="Graphic 24" descr="Customer review">
            <a:extLst>
              <a:ext uri="{FF2B5EF4-FFF2-40B4-BE49-F238E27FC236}">
                <a16:creationId xmlns:a16="http://schemas.microsoft.com/office/drawing/2014/main" id="{CDE085C0-F896-3440-AEE4-9DC2E70EB39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113184" y="3964453"/>
            <a:ext cx="1335320" cy="1335320"/>
          </a:xfrm>
          <a:prstGeom prst="rect">
            <a:avLst/>
          </a:prstGeom>
        </p:spPr>
      </p:pic>
      <p:pic>
        <p:nvPicPr>
          <p:cNvPr id="19" name="Graphic 25" descr="Social network">
            <a:extLst>
              <a:ext uri="{FF2B5EF4-FFF2-40B4-BE49-F238E27FC236}">
                <a16:creationId xmlns:a16="http://schemas.microsoft.com/office/drawing/2014/main" id="{68515830-B2B0-E245-AF8B-8EE05A71F9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3277" y="3845892"/>
            <a:ext cx="1763985" cy="1763985"/>
          </a:xfrm>
          <a:prstGeom prst="rect">
            <a:avLst/>
          </a:prstGeom>
        </p:spPr>
      </p:pic>
      <p:pic>
        <p:nvPicPr>
          <p:cNvPr id="20" name="Graphic 26" descr="Line arrow: Straight">
            <a:extLst>
              <a:ext uri="{FF2B5EF4-FFF2-40B4-BE49-F238E27FC236}">
                <a16:creationId xmlns:a16="http://schemas.microsoft.com/office/drawing/2014/main" id="{9B5957D1-03B3-064C-BF58-A30028A2277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89004" y="4955719"/>
            <a:ext cx="914400" cy="914400"/>
          </a:xfrm>
          <a:prstGeom prst="rect">
            <a:avLst/>
          </a:prstGeom>
        </p:spPr>
      </p:pic>
      <p:pic>
        <p:nvPicPr>
          <p:cNvPr id="21" name="Graphic 27" descr="Head with gears">
            <a:extLst>
              <a:ext uri="{FF2B5EF4-FFF2-40B4-BE49-F238E27FC236}">
                <a16:creationId xmlns:a16="http://schemas.microsoft.com/office/drawing/2014/main" id="{74B80D84-2447-DC4D-A04D-706E912F1C9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flipH="1">
            <a:off x="2242055" y="5627868"/>
            <a:ext cx="1156651" cy="1156651"/>
          </a:xfrm>
          <a:prstGeom prst="rect">
            <a:avLst/>
          </a:prstGeom>
        </p:spPr>
      </p:pic>
      <p:pic>
        <p:nvPicPr>
          <p:cNvPr id="22" name="Graphic 28" descr="Single gear">
            <a:extLst>
              <a:ext uri="{FF2B5EF4-FFF2-40B4-BE49-F238E27FC236}">
                <a16:creationId xmlns:a16="http://schemas.microsoft.com/office/drawing/2014/main" id="{F3B81E84-6995-1A42-BA4A-EEA98C842B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928952" y="1494575"/>
            <a:ext cx="1205978" cy="1205978"/>
          </a:xfrm>
          <a:prstGeom prst="rect">
            <a:avLst/>
          </a:prstGeom>
        </p:spPr>
      </p:pic>
      <p:pic>
        <p:nvPicPr>
          <p:cNvPr id="23" name="Graphic 29" descr="Gears">
            <a:extLst>
              <a:ext uri="{FF2B5EF4-FFF2-40B4-BE49-F238E27FC236}">
                <a16:creationId xmlns:a16="http://schemas.microsoft.com/office/drawing/2014/main" id="{738B8D76-89C6-0A47-A1EC-88BDC77C76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761899" y="5677034"/>
            <a:ext cx="914400" cy="914400"/>
          </a:xfrm>
          <a:prstGeom prst="rect">
            <a:avLst/>
          </a:prstGeom>
        </p:spPr>
      </p:pic>
      <p:pic>
        <p:nvPicPr>
          <p:cNvPr id="24" name="Graphic 32" descr="Brain in head">
            <a:extLst>
              <a:ext uri="{FF2B5EF4-FFF2-40B4-BE49-F238E27FC236}">
                <a16:creationId xmlns:a16="http://schemas.microsoft.com/office/drawing/2014/main" id="{0B3DE9B9-E900-E94D-8F7B-B39B3CEAA03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51681" y="5645859"/>
            <a:ext cx="1156651" cy="1156651"/>
          </a:xfrm>
          <a:prstGeom prst="rect">
            <a:avLst/>
          </a:prstGeom>
        </p:spPr>
      </p:pic>
      <p:pic>
        <p:nvPicPr>
          <p:cNvPr id="25" name="Graphic 33" descr="Head with gears">
            <a:extLst>
              <a:ext uri="{FF2B5EF4-FFF2-40B4-BE49-F238E27FC236}">
                <a16:creationId xmlns:a16="http://schemas.microsoft.com/office/drawing/2014/main" id="{27C05D7A-CE76-A24D-9EF2-02AEB87746D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264753" y="5627868"/>
            <a:ext cx="1156651" cy="1156651"/>
          </a:xfrm>
          <a:prstGeom prst="rect">
            <a:avLst/>
          </a:prstGeom>
        </p:spPr>
      </p:pic>
      <p:pic>
        <p:nvPicPr>
          <p:cNvPr id="26" name="Graphic 2" descr="Drawing compass">
            <a:extLst>
              <a:ext uri="{FF2B5EF4-FFF2-40B4-BE49-F238E27FC236}">
                <a16:creationId xmlns:a16="http://schemas.microsoft.com/office/drawing/2014/main" id="{A4E985D3-22BB-CF4C-A04D-E83F0820D4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160667" y="3495651"/>
            <a:ext cx="914400" cy="914400"/>
          </a:xfrm>
          <a:prstGeom prst="rect">
            <a:avLst/>
          </a:prstGeom>
        </p:spPr>
      </p:pic>
      <p:pic>
        <p:nvPicPr>
          <p:cNvPr id="27" name="Graphic 35" descr="Thought bubble">
            <a:extLst>
              <a:ext uri="{FF2B5EF4-FFF2-40B4-BE49-F238E27FC236}">
                <a16:creationId xmlns:a16="http://schemas.microsoft.com/office/drawing/2014/main" id="{7442ADAD-1851-054C-B6BD-75345245D0A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583678" y="4806710"/>
            <a:ext cx="914400" cy="914400"/>
          </a:xfrm>
          <a:prstGeom prst="rect">
            <a:avLst/>
          </a:prstGeom>
        </p:spPr>
      </p:pic>
      <p:pic>
        <p:nvPicPr>
          <p:cNvPr id="28" name="Graphic 37" descr="Speech">
            <a:extLst>
              <a:ext uri="{FF2B5EF4-FFF2-40B4-BE49-F238E27FC236}">
                <a16:creationId xmlns:a16="http://schemas.microsoft.com/office/drawing/2014/main" id="{BE2780E0-E0C6-074B-9AA0-A75E3DE929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416761" y="3565706"/>
            <a:ext cx="914400" cy="914400"/>
          </a:xfrm>
          <a:prstGeom prst="rect">
            <a:avLst/>
          </a:prstGeom>
        </p:spPr>
      </p:pic>
      <p:pic>
        <p:nvPicPr>
          <p:cNvPr id="29" name="Graphic 39" descr="Atom">
            <a:extLst>
              <a:ext uri="{FF2B5EF4-FFF2-40B4-BE49-F238E27FC236}">
                <a16:creationId xmlns:a16="http://schemas.microsoft.com/office/drawing/2014/main" id="{BDBA72AA-3660-C543-8784-A9630CB04CD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1064418" y="2505803"/>
            <a:ext cx="914400" cy="914400"/>
          </a:xfrm>
          <a:prstGeom prst="rect">
            <a:avLst/>
          </a:prstGeom>
        </p:spPr>
      </p:pic>
      <p:pic>
        <p:nvPicPr>
          <p:cNvPr id="30" name="Graphic 41" descr="Test tubes">
            <a:extLst>
              <a:ext uri="{FF2B5EF4-FFF2-40B4-BE49-F238E27FC236}">
                <a16:creationId xmlns:a16="http://schemas.microsoft.com/office/drawing/2014/main" id="{EE42C5C2-C3D4-BD4E-B7F0-C33001E2E5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146709" y="2962319"/>
            <a:ext cx="914400" cy="914400"/>
          </a:xfrm>
          <a:prstGeom prst="rect">
            <a:avLst/>
          </a:prstGeom>
        </p:spPr>
      </p:pic>
      <p:pic>
        <p:nvPicPr>
          <p:cNvPr id="31" name="Graphic 43" descr="Microscope">
            <a:extLst>
              <a:ext uri="{FF2B5EF4-FFF2-40B4-BE49-F238E27FC236}">
                <a16:creationId xmlns:a16="http://schemas.microsoft.com/office/drawing/2014/main" id="{02C32655-97BF-1E4E-BD81-F2C1CE9488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0992641" y="1386787"/>
            <a:ext cx="914400" cy="914400"/>
          </a:xfrm>
          <a:prstGeom prst="rect">
            <a:avLst/>
          </a:prstGeom>
        </p:spPr>
      </p:pic>
      <p:pic>
        <p:nvPicPr>
          <p:cNvPr id="32" name="Graphic 45" descr="Classroom">
            <a:extLst>
              <a:ext uri="{FF2B5EF4-FFF2-40B4-BE49-F238E27FC236}">
                <a16:creationId xmlns:a16="http://schemas.microsoft.com/office/drawing/2014/main" id="{40078F79-31AC-4948-8FF5-3ED90E65BD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985874" y="3683769"/>
            <a:ext cx="1186701" cy="1186701"/>
          </a:xfrm>
          <a:prstGeom prst="rect">
            <a:avLst/>
          </a:prstGeom>
        </p:spPr>
      </p:pic>
      <p:pic>
        <p:nvPicPr>
          <p:cNvPr id="33" name="Graphic 47" descr="Flask">
            <a:extLst>
              <a:ext uri="{FF2B5EF4-FFF2-40B4-BE49-F238E27FC236}">
                <a16:creationId xmlns:a16="http://schemas.microsoft.com/office/drawing/2014/main" id="{44AD63B0-2258-E147-B8B3-8591B8A3764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9626485" y="2432883"/>
            <a:ext cx="914400" cy="914400"/>
          </a:xfrm>
          <a:prstGeom prst="rect">
            <a:avLst/>
          </a:prstGeom>
        </p:spPr>
      </p:pic>
      <p:pic>
        <p:nvPicPr>
          <p:cNvPr id="34" name="Graphic 49" descr="Books">
            <a:extLst>
              <a:ext uri="{FF2B5EF4-FFF2-40B4-BE49-F238E27FC236}">
                <a16:creationId xmlns:a16="http://schemas.microsoft.com/office/drawing/2014/main" id="{DF9D6352-2CCC-1444-A834-B1A78E52950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301109" y="1584531"/>
            <a:ext cx="914400" cy="914400"/>
          </a:xfrm>
          <a:prstGeom prst="rect">
            <a:avLst/>
          </a:prstGeom>
        </p:spPr>
      </p:pic>
      <p:pic>
        <p:nvPicPr>
          <p:cNvPr id="35" name="Graphic 51" descr="Graduation cap">
            <a:extLst>
              <a:ext uri="{FF2B5EF4-FFF2-40B4-BE49-F238E27FC236}">
                <a16:creationId xmlns:a16="http://schemas.microsoft.com/office/drawing/2014/main" id="{7863313B-2B16-3649-8E15-AE04C6A53E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9765965" y="3572690"/>
            <a:ext cx="914400" cy="914400"/>
          </a:xfrm>
          <a:prstGeom prst="rect">
            <a:avLst/>
          </a:prstGeom>
        </p:spPr>
      </p:pic>
      <p:pic>
        <p:nvPicPr>
          <p:cNvPr id="36" name="Graphic 53" descr="Diploma roll">
            <a:extLst>
              <a:ext uri="{FF2B5EF4-FFF2-40B4-BE49-F238E27FC236}">
                <a16:creationId xmlns:a16="http://schemas.microsoft.com/office/drawing/2014/main" id="{62F30BDA-DACD-BF42-8DE6-E499696F1E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350974" y="2662233"/>
            <a:ext cx="914400" cy="914400"/>
          </a:xfrm>
          <a:prstGeom prst="rect">
            <a:avLst/>
          </a:prstGeom>
        </p:spPr>
      </p:pic>
      <p:pic>
        <p:nvPicPr>
          <p:cNvPr id="37" name="Graphic 55" descr="Woman">
            <a:extLst>
              <a:ext uri="{FF2B5EF4-FFF2-40B4-BE49-F238E27FC236}">
                <a16:creationId xmlns:a16="http://schemas.microsoft.com/office/drawing/2014/main" id="{789C7B07-A7D3-834D-A66D-A93F7332C4C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1143982" y="4599087"/>
            <a:ext cx="1028781" cy="1028781"/>
          </a:xfrm>
          <a:prstGeom prst="rect">
            <a:avLst/>
          </a:prstGeom>
        </p:spPr>
      </p:pic>
      <p:pic>
        <p:nvPicPr>
          <p:cNvPr id="38" name="Graphic 57" descr="Lightbulb and gear">
            <a:extLst>
              <a:ext uri="{FF2B5EF4-FFF2-40B4-BE49-F238E27FC236}">
                <a16:creationId xmlns:a16="http://schemas.microsoft.com/office/drawing/2014/main" id="{5D6F4F82-38DF-4D41-A105-5DA539A01E8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9597798" y="1199387"/>
            <a:ext cx="914400" cy="914400"/>
          </a:xfrm>
          <a:prstGeom prst="rect">
            <a:avLst/>
          </a:prstGeom>
        </p:spPr>
      </p:pic>
      <p:pic>
        <p:nvPicPr>
          <p:cNvPr id="39" name="Graphic 40" descr="Line arrow: Straight">
            <a:extLst>
              <a:ext uri="{FF2B5EF4-FFF2-40B4-BE49-F238E27FC236}">
                <a16:creationId xmlns:a16="http://schemas.microsoft.com/office/drawing/2014/main" id="{7E5AE010-773F-2B43-B401-E57CCB5CD0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 flipH="1" flipV="1">
            <a:off x="5660577" y="494011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7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9EA6CEC4-229F-0E4A-814A-3F81629C2C48}"/>
              </a:ext>
            </a:extLst>
          </p:cNvPr>
          <p:cNvSpPr txBox="1">
            <a:spLocks/>
          </p:cNvSpPr>
          <p:nvPr userDrawn="1"/>
        </p:nvSpPr>
        <p:spPr>
          <a:xfrm>
            <a:off x="172633" y="208976"/>
            <a:ext cx="11798620" cy="64633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s-C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8557F2-76A9-ED48-AB67-ACBEBECE2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490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8E16DB-0F0F-994D-A403-C9AB95C3DF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088" y="1104756"/>
            <a:ext cx="11798620" cy="70340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indent="0">
              <a:tabLst>
                <a:tab pos="525463" algn="l"/>
              </a:tabLst>
            </a:pPr>
            <a:r>
              <a:rPr lang="cs-CZ" dirty="0"/>
              <a:t>Kliknutím lze upravit styl.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309CB4-F383-0740-80DE-33C5455CE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2088" y="1994170"/>
            <a:ext cx="11798620" cy="41827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Click to edit Master subtitle style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1CE389-49B8-6646-8E5E-600A967462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16468" y="6356349"/>
            <a:ext cx="947170" cy="302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43B02A"/>
                </a:solidFill>
              </a:defRPr>
            </a:lvl1pPr>
          </a:lstStyle>
          <a:p>
            <a:r>
              <a:rPr lang="cs-CZ" dirty="0"/>
              <a:t>11/04/2019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2F074-0271-8E4C-A0D5-4D84215F50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03505" y="6356351"/>
            <a:ext cx="10145949" cy="3127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43B02A"/>
                </a:solidFill>
              </a:defRPr>
            </a:lvl1pPr>
          </a:lstStyle>
          <a:p>
            <a:r>
              <a:rPr lang="cs-CZ" dirty="0"/>
              <a:t>Název prezentace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E14753-7DC6-624B-84C7-488F2ABE61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8926" y="6356350"/>
            <a:ext cx="401782" cy="3127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43B02A"/>
                </a:solidFill>
              </a:defRPr>
            </a:lvl1pPr>
          </a:lstStyle>
          <a:p>
            <a:fld id="{E57EA1BE-92D9-9E4F-B3B9-F1A717F85676}" type="slidenum">
              <a:rPr lang="cs-CZ" smtClean="0"/>
              <a:pPr/>
              <a:t>‹#›</a:t>
            </a:fld>
            <a:endParaRPr lang="cs-CZ" dirty="0"/>
          </a:p>
        </p:txBody>
      </p:sp>
      <p:pic>
        <p:nvPicPr>
          <p:cNvPr id="11" name="Obrázek 10" descr="Obsah obrázku text&#10;&#10;Popis byl vytvořen automaticky">
            <a:extLst>
              <a:ext uri="{FF2B5EF4-FFF2-40B4-BE49-F238E27FC236}">
                <a16:creationId xmlns:a16="http://schemas.microsoft.com/office/drawing/2014/main" id="{CED15A5A-463F-6945-9971-93257F1448D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192088" y="199304"/>
            <a:ext cx="30988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67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79" r:id="rId2"/>
    <p:sldLayoutId id="2147483669" r:id="rId3"/>
    <p:sldLayoutId id="2147483670" r:id="rId4"/>
    <p:sldLayoutId id="2147483671" r:id="rId5"/>
    <p:sldLayoutId id="2147483672" r:id="rId6"/>
    <p:sldLayoutId id="2147483683" r:id="rId7"/>
    <p:sldLayoutId id="2147483685" r:id="rId8"/>
    <p:sldLayoutId id="2147483673" r:id="rId9"/>
    <p:sldLayoutId id="2147483674" r:id="rId10"/>
    <p:sldLayoutId id="2147483675" r:id="rId11"/>
    <p:sldLayoutId id="2147483676" r:id="rId12"/>
    <p:sldLayoutId id="2147483681" r:id="rId13"/>
    <p:sldLayoutId id="2147483690" r:id="rId14"/>
    <p:sldLayoutId id="2147483691" r:id="rId15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rgbClr val="43B02A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121" userDrawn="1">
          <p15:clr>
            <a:srgbClr val="F26B43"/>
          </p15:clr>
        </p15:guide>
        <p15:guide id="3" pos="7559" userDrawn="1">
          <p15:clr>
            <a:srgbClr val="F26B43"/>
          </p15:clr>
        </p15:guide>
        <p15:guide id="4" orient="horz" pos="686" userDrawn="1">
          <p15:clr>
            <a:srgbClr val="F26B43"/>
          </p15:clr>
        </p15:guide>
        <p15:guide id="5" orient="horz" pos="527" userDrawn="1">
          <p15:clr>
            <a:srgbClr val="F26B43"/>
          </p15:clr>
        </p15:guide>
        <p15:guide id="6" orient="horz" pos="1139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pos="733" userDrawn="1">
          <p15:clr>
            <a:srgbClr val="F26B43"/>
          </p15:clr>
        </p15:guide>
        <p15:guide id="9" orient="horz" pos="3997" userDrawn="1">
          <p15:clr>
            <a:srgbClr val="F26B43"/>
          </p15:clr>
        </p15:guide>
        <p15:guide id="10" orient="horz" pos="3906" userDrawn="1">
          <p15:clr>
            <a:srgbClr val="F26B43"/>
          </p15:clr>
        </p15:guide>
        <p15:guide id="11" orient="horz" pos="4201" userDrawn="1">
          <p15:clr>
            <a:srgbClr val="F26B43"/>
          </p15:clr>
        </p15:guide>
        <p15:guide id="12" orient="horz" pos="119" userDrawn="1">
          <p15:clr>
            <a:srgbClr val="F26B43"/>
          </p15:clr>
        </p15:guide>
        <p15:guide id="13" pos="824" userDrawn="1">
          <p15:clr>
            <a:srgbClr val="F26B43"/>
          </p15:clr>
        </p15:guide>
        <p15:guide id="14" pos="7197" userDrawn="1">
          <p15:clr>
            <a:srgbClr val="F26B43"/>
          </p15:clr>
        </p15:guide>
        <p15:guide id="15" orient="horz" pos="1253" userDrawn="1">
          <p15:clr>
            <a:srgbClr val="F26B43"/>
          </p15:clr>
        </p15:guide>
        <p15:guide id="16" pos="3795" userDrawn="1">
          <p15:clr>
            <a:srgbClr val="F26B43"/>
          </p15:clr>
        </p15:guide>
        <p15:guide id="17" pos="3885" userDrawn="1">
          <p15:clr>
            <a:srgbClr val="F26B43"/>
          </p15:clr>
        </p15:guide>
        <p15:guide id="18" pos="7310" userDrawn="1">
          <p15:clr>
            <a:srgbClr val="F26B43"/>
          </p15:clr>
        </p15:guide>
        <p15:guide id="19" pos="3092" userDrawn="1">
          <p15:clr>
            <a:srgbClr val="F26B43"/>
          </p15:clr>
        </p15:guide>
        <p15:guide id="20" pos="30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9060100-3F9D-294E-9E64-0A276098DA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6468" y="6356349"/>
            <a:ext cx="947170" cy="30234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 dirty="0"/>
              <a:t>14/09/2026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0839AD1-486C-9041-A567-3E7340E41D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03505" y="6356351"/>
            <a:ext cx="10145949" cy="312738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cs-CZ" dirty="0"/>
              <a:t>Studium v Mostě</a:t>
            </a: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CC1E2A1-964A-F34C-B66D-B032076739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8926" y="6356350"/>
            <a:ext cx="401782" cy="312740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E57EA1BE-92D9-9E4F-B3B9-F1A717F85676}" type="slidenum">
              <a:rPr lang="cs-CZ" smtClean="0"/>
              <a:pPr>
                <a:spcAft>
                  <a:spcPts val="600"/>
                </a:spcAft>
              </a:pPr>
              <a:t>0</a:t>
            </a:fld>
            <a:endParaRPr lang="cs-CZ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D59748-CAE0-B850-EE38-3FC7BC1D40C0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533013" y="1705917"/>
            <a:ext cx="2509798" cy="132959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cs-CZ" sz="2400" b="1" dirty="0">
                <a:solidFill>
                  <a:srgbClr val="43B02A"/>
                </a:solidFill>
                <a:latin typeface="Calibri"/>
              </a:rPr>
              <a:t>NÁVRAT DENNÍHO STUDIA A NOVÉ PORTFOLIO HGF VŠB–TUO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90CD4896-F6BC-0F56-4EE3-FFC21EF62276}"/>
              </a:ext>
            </a:extLst>
          </p:cNvPr>
          <p:cNvSpPr txBox="1"/>
          <p:nvPr/>
        </p:nvSpPr>
        <p:spPr>
          <a:xfrm>
            <a:off x="100202" y="4219009"/>
            <a:ext cx="3677459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cs-CZ" dirty="0">
                <a:latin typeface="+mj-lt"/>
              </a:rPr>
              <a:t>Hospodářská a sociální rada Mostecka</a:t>
            </a:r>
            <a:endParaRPr lang="cs-CZ" sz="1400" b="1" dirty="0">
              <a:latin typeface="+mj-lt"/>
            </a:endParaRP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A87C2CE9-79EA-9713-05E5-B589529F1544}"/>
              </a:ext>
            </a:extLst>
          </p:cNvPr>
          <p:cNvSpPr txBox="1"/>
          <p:nvPr/>
        </p:nvSpPr>
        <p:spPr>
          <a:xfrm>
            <a:off x="857686" y="4651896"/>
            <a:ext cx="1830155" cy="18466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cs-CZ" sz="1200" b="0" dirty="0">
                <a:latin typeface="Calibri"/>
              </a:rPr>
              <a:t>14</a:t>
            </a:r>
            <a:r>
              <a:rPr sz="1200" b="0" dirty="0">
                <a:latin typeface="Calibri"/>
              </a:rPr>
              <a:t>. </a:t>
            </a:r>
            <a:r>
              <a:rPr sz="1200" b="0" dirty="0" err="1">
                <a:latin typeface="Calibri"/>
              </a:rPr>
              <a:t>září</a:t>
            </a:r>
            <a:r>
              <a:rPr sz="1200" b="0" dirty="0">
                <a:latin typeface="Calibri"/>
              </a:rPr>
              <a:t> 2026</a:t>
            </a:r>
          </a:p>
        </p:txBody>
      </p:sp>
      <p:pic>
        <p:nvPicPr>
          <p:cNvPr id="15" name="Picture 10" descr="HGF.png">
            <a:extLst>
              <a:ext uri="{FF2B5EF4-FFF2-40B4-BE49-F238E27FC236}">
                <a16:creationId xmlns:a16="http://schemas.microsoft.com/office/drawing/2014/main" id="{5DA7E6EE-63AE-B81F-BFAB-22EA9C1FEF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3785" y="410308"/>
            <a:ext cx="8061889" cy="5927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75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B27251D-5EEF-C3C6-92E5-2DC30488D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1</a:t>
            </a:fld>
            <a:endParaRPr lang="cs-CZ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37E8084-6FC0-50CE-C00C-BAEC1EA8209E}"/>
              </a:ext>
            </a:extLst>
          </p:cNvPr>
          <p:cNvSpPr/>
          <p:nvPr/>
        </p:nvSpPr>
        <p:spPr>
          <a:xfrm>
            <a:off x="0" y="1321308"/>
            <a:ext cx="2013672" cy="566928"/>
          </a:xfrm>
          <a:prstGeom prst="rect">
            <a:avLst/>
          </a:prstGeom>
          <a:solidFill>
            <a:srgbClr val="43B0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CA056803-F732-2264-590A-FE8753FE88D5}"/>
              </a:ext>
            </a:extLst>
          </p:cNvPr>
          <p:cNvSpPr txBox="1"/>
          <p:nvPr/>
        </p:nvSpPr>
        <p:spPr>
          <a:xfrm>
            <a:off x="164592" y="1440179"/>
            <a:ext cx="157276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400" b="1" dirty="0">
                <a:solidFill>
                  <a:srgbClr val="FFFFFF"/>
                </a:solidFill>
                <a:latin typeface="Calibri"/>
              </a:rPr>
              <a:t>MOST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88CC8CC0-3E75-A9E3-DCB9-D8C98FD0C3E8}"/>
              </a:ext>
            </a:extLst>
          </p:cNvPr>
          <p:cNvSpPr txBox="1"/>
          <p:nvPr/>
        </p:nvSpPr>
        <p:spPr>
          <a:xfrm>
            <a:off x="3733798" y="964906"/>
            <a:ext cx="868680" cy="9233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6000" b="1" dirty="0">
                <a:solidFill>
                  <a:srgbClr val="43B02A"/>
                </a:solidFill>
                <a:latin typeface="Calibri"/>
              </a:rPr>
              <a:t>66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9A3CB4A0-338D-A73D-8374-0D6985D9B1DD}"/>
              </a:ext>
            </a:extLst>
          </p:cNvPr>
          <p:cNvSpPr txBox="1"/>
          <p:nvPr/>
        </p:nvSpPr>
        <p:spPr>
          <a:xfrm>
            <a:off x="369277" y="2513617"/>
            <a:ext cx="109728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200" b="1" dirty="0">
                <a:solidFill>
                  <a:srgbClr val="43B02A"/>
                </a:solidFill>
                <a:latin typeface="Calibri"/>
              </a:rPr>
              <a:t>1960</a:t>
            </a: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A420999D-7A3A-027B-BC7B-E475742F783A}"/>
              </a:ext>
            </a:extLst>
          </p:cNvPr>
          <p:cNvSpPr txBox="1"/>
          <p:nvPr/>
        </p:nvSpPr>
        <p:spPr>
          <a:xfrm>
            <a:off x="1281725" y="2550324"/>
            <a:ext cx="4328158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b="1" dirty="0" err="1">
                <a:solidFill>
                  <a:srgbClr val="30363A"/>
                </a:solidFill>
                <a:latin typeface="Calibri"/>
              </a:rPr>
              <a:t>Začátek</a:t>
            </a:r>
            <a:r>
              <a:rPr b="1" dirty="0">
                <a:solidFill>
                  <a:srgbClr val="30363A"/>
                </a:solidFill>
                <a:latin typeface="Calibri"/>
              </a:rPr>
              <a:t> </a:t>
            </a:r>
            <a:r>
              <a:rPr b="1" dirty="0" err="1">
                <a:solidFill>
                  <a:srgbClr val="30363A"/>
                </a:solidFill>
                <a:latin typeface="Calibri"/>
              </a:rPr>
              <a:t>působení</a:t>
            </a:r>
            <a:r>
              <a:rPr b="1" dirty="0">
                <a:solidFill>
                  <a:srgbClr val="30363A"/>
                </a:solidFill>
                <a:latin typeface="Calibri"/>
              </a:rPr>
              <a:t> VŠB</a:t>
            </a:r>
            <a:r>
              <a:rPr lang="cs-CZ" b="1" dirty="0">
                <a:solidFill>
                  <a:srgbClr val="30363A"/>
                </a:solidFill>
                <a:latin typeface="Calibri"/>
              </a:rPr>
              <a:t>-TUO</a:t>
            </a:r>
            <a:r>
              <a:rPr b="1" dirty="0">
                <a:solidFill>
                  <a:srgbClr val="30363A"/>
                </a:solidFill>
                <a:latin typeface="Calibri"/>
              </a:rPr>
              <a:t> v </a:t>
            </a:r>
            <a:r>
              <a:rPr b="1" dirty="0" err="1">
                <a:solidFill>
                  <a:srgbClr val="30363A"/>
                </a:solidFill>
                <a:latin typeface="Calibri"/>
              </a:rPr>
              <a:t>Mostě</a:t>
            </a:r>
            <a:endParaRPr b="1" dirty="0">
              <a:solidFill>
                <a:srgbClr val="30363A"/>
              </a:solidFill>
              <a:latin typeface="Calibri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id="{1387BF82-C495-600B-F5CF-BA6FD508261C}"/>
              </a:ext>
            </a:extLst>
          </p:cNvPr>
          <p:cNvSpPr txBox="1"/>
          <p:nvPr/>
        </p:nvSpPr>
        <p:spPr>
          <a:xfrm>
            <a:off x="1281725" y="3814698"/>
            <a:ext cx="4251960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b="1" dirty="0">
                <a:solidFill>
                  <a:srgbClr val="30363A"/>
                </a:solidFill>
                <a:latin typeface="Calibri"/>
              </a:rPr>
              <a:t>Nová </a:t>
            </a:r>
            <a:r>
              <a:rPr b="1" dirty="0" err="1">
                <a:solidFill>
                  <a:srgbClr val="30363A"/>
                </a:solidFill>
                <a:latin typeface="Calibri"/>
              </a:rPr>
              <a:t>etap</a:t>
            </a:r>
            <a:r>
              <a:rPr lang="cs-CZ" b="1" dirty="0">
                <a:solidFill>
                  <a:srgbClr val="30363A"/>
                </a:solidFill>
                <a:latin typeface="Calibri"/>
              </a:rPr>
              <a:t>a - </a:t>
            </a:r>
            <a:r>
              <a:rPr b="1" dirty="0" err="1">
                <a:solidFill>
                  <a:srgbClr val="30363A"/>
                </a:solidFill>
                <a:latin typeface="Calibri"/>
              </a:rPr>
              <a:t>návrat</a:t>
            </a:r>
            <a:r>
              <a:rPr b="1" dirty="0">
                <a:solidFill>
                  <a:srgbClr val="30363A"/>
                </a:solidFill>
                <a:latin typeface="Calibri"/>
              </a:rPr>
              <a:t> </a:t>
            </a:r>
            <a:r>
              <a:rPr b="1" dirty="0" err="1">
                <a:solidFill>
                  <a:srgbClr val="30363A"/>
                </a:solidFill>
                <a:latin typeface="Calibri"/>
              </a:rPr>
              <a:t>prezenčního</a:t>
            </a:r>
            <a:r>
              <a:rPr b="1" dirty="0">
                <a:solidFill>
                  <a:srgbClr val="30363A"/>
                </a:solidFill>
                <a:latin typeface="Calibri"/>
              </a:rPr>
              <a:t> studia</a:t>
            </a:r>
          </a:p>
        </p:txBody>
      </p:sp>
      <p:sp>
        <p:nvSpPr>
          <p:cNvPr id="16" name="TextBox 13">
            <a:extLst>
              <a:ext uri="{FF2B5EF4-FFF2-40B4-BE49-F238E27FC236}">
                <a16:creationId xmlns:a16="http://schemas.microsoft.com/office/drawing/2014/main" id="{BEDFD2B0-E44B-BABC-7155-E328BAF01A88}"/>
              </a:ext>
            </a:extLst>
          </p:cNvPr>
          <p:cNvSpPr txBox="1"/>
          <p:nvPr/>
        </p:nvSpPr>
        <p:spPr>
          <a:xfrm>
            <a:off x="288778" y="5532102"/>
            <a:ext cx="534924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cs-CZ" sz="1400" b="1" dirty="0">
                <a:solidFill>
                  <a:srgbClr val="43B02A"/>
                </a:solidFill>
                <a:latin typeface="Calibri"/>
              </a:rPr>
              <a:t>t</a:t>
            </a:r>
            <a:r>
              <a:rPr sz="1400" b="1" dirty="0" err="1">
                <a:solidFill>
                  <a:srgbClr val="43B02A"/>
                </a:solidFill>
                <a:latin typeface="Calibri"/>
              </a:rPr>
              <a:t>radice</a:t>
            </a:r>
            <a:r>
              <a:rPr sz="1400" b="1" dirty="0">
                <a:solidFill>
                  <a:srgbClr val="43B02A"/>
                </a:solidFill>
                <a:latin typeface="Calibri"/>
              </a:rPr>
              <a:t> • </a:t>
            </a:r>
            <a:r>
              <a:rPr sz="1400" b="1" dirty="0" err="1">
                <a:solidFill>
                  <a:srgbClr val="43B02A"/>
                </a:solidFill>
                <a:latin typeface="Calibri"/>
              </a:rPr>
              <a:t>praxe</a:t>
            </a:r>
            <a:r>
              <a:rPr sz="1400" b="1" dirty="0">
                <a:solidFill>
                  <a:srgbClr val="43B02A"/>
                </a:solidFill>
                <a:latin typeface="Calibri"/>
              </a:rPr>
              <a:t> • </a:t>
            </a:r>
            <a:r>
              <a:rPr sz="1400" b="1" dirty="0" err="1">
                <a:solidFill>
                  <a:srgbClr val="43B02A"/>
                </a:solidFill>
                <a:latin typeface="Calibri"/>
              </a:rPr>
              <a:t>technika</a:t>
            </a:r>
            <a:r>
              <a:rPr sz="1400" b="1" dirty="0">
                <a:solidFill>
                  <a:srgbClr val="43B02A"/>
                </a:solidFill>
                <a:latin typeface="Calibri"/>
              </a:rPr>
              <a:t> • </a:t>
            </a:r>
            <a:r>
              <a:rPr sz="1400" b="1" dirty="0" err="1">
                <a:solidFill>
                  <a:srgbClr val="43B02A"/>
                </a:solidFill>
                <a:latin typeface="Calibri"/>
              </a:rPr>
              <a:t>suroviny</a:t>
            </a:r>
            <a:r>
              <a:rPr sz="1400" b="1" dirty="0">
                <a:solidFill>
                  <a:srgbClr val="43B02A"/>
                </a:solidFill>
                <a:latin typeface="Calibri"/>
              </a:rPr>
              <a:t> • </a:t>
            </a:r>
            <a:r>
              <a:rPr sz="1400" b="1" dirty="0" err="1">
                <a:solidFill>
                  <a:srgbClr val="43B02A"/>
                </a:solidFill>
                <a:latin typeface="Calibri"/>
              </a:rPr>
              <a:t>krajina</a:t>
            </a:r>
            <a:r>
              <a:rPr sz="1400" b="1" dirty="0">
                <a:solidFill>
                  <a:srgbClr val="43B02A"/>
                </a:solidFill>
                <a:latin typeface="Calibri"/>
              </a:rPr>
              <a:t> • data • </a:t>
            </a:r>
            <a:r>
              <a:rPr sz="1400" b="1" dirty="0" err="1">
                <a:solidFill>
                  <a:srgbClr val="43B02A"/>
                </a:solidFill>
                <a:latin typeface="Calibri"/>
              </a:rPr>
              <a:t>ekonomika</a:t>
            </a:r>
            <a:endParaRPr sz="1400" b="1" dirty="0">
              <a:solidFill>
                <a:srgbClr val="43B02A"/>
              </a:solidFill>
              <a:latin typeface="Calibri"/>
            </a:endParaRP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7D83F481-6230-35C4-CAAD-74B9D88FF167}"/>
              </a:ext>
            </a:extLst>
          </p:cNvPr>
          <p:cNvSpPr txBox="1"/>
          <p:nvPr/>
        </p:nvSpPr>
        <p:spPr>
          <a:xfrm>
            <a:off x="201168" y="6565392"/>
            <a:ext cx="109728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 b="0" dirty="0">
                <a:solidFill>
                  <a:srgbClr val="43B02A"/>
                </a:solidFill>
                <a:latin typeface="Calibri"/>
              </a:rPr>
              <a:t>03/09/2026</a:t>
            </a:r>
          </a:p>
        </p:txBody>
      </p:sp>
      <p:sp>
        <p:nvSpPr>
          <p:cNvPr id="19" name="TextBox 16">
            <a:extLst>
              <a:ext uri="{FF2B5EF4-FFF2-40B4-BE49-F238E27FC236}">
                <a16:creationId xmlns:a16="http://schemas.microsoft.com/office/drawing/2014/main" id="{9FB1F253-75C2-079C-3013-B00ED5675904}"/>
              </a:ext>
            </a:extLst>
          </p:cNvPr>
          <p:cNvSpPr txBox="1"/>
          <p:nvPr/>
        </p:nvSpPr>
        <p:spPr>
          <a:xfrm>
            <a:off x="1463040" y="6565392"/>
            <a:ext cx="475488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 b="0" dirty="0" err="1">
                <a:solidFill>
                  <a:srgbClr val="43B02A"/>
                </a:solidFill>
                <a:latin typeface="Calibri"/>
              </a:rPr>
              <a:t>Akreditace</a:t>
            </a:r>
            <a:r>
              <a:rPr sz="750" b="0" dirty="0">
                <a:solidFill>
                  <a:srgbClr val="43B02A"/>
                </a:solidFill>
                <a:latin typeface="Calibri"/>
              </a:rPr>
              <a:t> </a:t>
            </a:r>
            <a:r>
              <a:rPr sz="750" b="0" dirty="0" err="1">
                <a:solidFill>
                  <a:srgbClr val="43B02A"/>
                </a:solidFill>
                <a:latin typeface="Calibri"/>
              </a:rPr>
              <a:t>prezenčního</a:t>
            </a:r>
            <a:r>
              <a:rPr sz="750" b="0" dirty="0">
                <a:solidFill>
                  <a:srgbClr val="43B02A"/>
                </a:solidFill>
                <a:latin typeface="Calibri"/>
              </a:rPr>
              <a:t> studia v </a:t>
            </a:r>
            <a:r>
              <a:rPr sz="750" b="0" dirty="0" err="1">
                <a:solidFill>
                  <a:srgbClr val="43B02A"/>
                </a:solidFill>
                <a:latin typeface="Calibri"/>
              </a:rPr>
              <a:t>Mostě</a:t>
            </a:r>
            <a:endParaRPr sz="750" b="0" dirty="0">
              <a:solidFill>
                <a:srgbClr val="43B02A"/>
              </a:solidFill>
              <a:latin typeface="Calibri"/>
            </a:endParaRPr>
          </a:p>
        </p:txBody>
      </p:sp>
      <p:sp>
        <p:nvSpPr>
          <p:cNvPr id="20" name="TextBox 17">
            <a:extLst>
              <a:ext uri="{FF2B5EF4-FFF2-40B4-BE49-F238E27FC236}">
                <a16:creationId xmlns:a16="http://schemas.microsoft.com/office/drawing/2014/main" id="{5505AD36-38F2-AE6F-B905-4EB96722DAF0}"/>
              </a:ext>
            </a:extLst>
          </p:cNvPr>
          <p:cNvSpPr txBox="1"/>
          <p:nvPr/>
        </p:nvSpPr>
        <p:spPr>
          <a:xfrm>
            <a:off x="11631168" y="6565392"/>
            <a:ext cx="22860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750" b="0">
                <a:solidFill>
                  <a:srgbClr val="43B02A"/>
                </a:solidFill>
                <a:latin typeface="Calibri"/>
              </a:rPr>
              <a:t>2</a:t>
            </a:r>
          </a:p>
        </p:txBody>
      </p:sp>
      <p:pic>
        <p:nvPicPr>
          <p:cNvPr id="23" name="Obrázek 22">
            <a:extLst>
              <a:ext uri="{FF2B5EF4-FFF2-40B4-BE49-F238E27FC236}">
                <a16:creationId xmlns:a16="http://schemas.microsoft.com/office/drawing/2014/main" id="{6383D428-7613-5EE1-2759-B0372BE31B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357" y="-8316"/>
            <a:ext cx="6919070" cy="6919070"/>
          </a:xfrm>
          <a:prstGeom prst="rect">
            <a:avLst/>
          </a:prstGeom>
        </p:spPr>
      </p:pic>
      <p:sp>
        <p:nvSpPr>
          <p:cNvPr id="24" name="TextBox 9">
            <a:extLst>
              <a:ext uri="{FF2B5EF4-FFF2-40B4-BE49-F238E27FC236}">
                <a16:creationId xmlns:a16="http://schemas.microsoft.com/office/drawing/2014/main" id="{274C147A-BD57-D7F1-6FC5-CEDABB85933B}"/>
              </a:ext>
            </a:extLst>
          </p:cNvPr>
          <p:cNvSpPr txBox="1"/>
          <p:nvPr/>
        </p:nvSpPr>
        <p:spPr>
          <a:xfrm>
            <a:off x="365760" y="3783921"/>
            <a:ext cx="1097280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cs-CZ" sz="2200" b="1" dirty="0">
                <a:solidFill>
                  <a:srgbClr val="43B02A"/>
                </a:solidFill>
                <a:latin typeface="Calibri"/>
              </a:rPr>
              <a:t>2026</a:t>
            </a:r>
            <a:endParaRPr sz="2200" b="1" dirty="0">
              <a:solidFill>
                <a:srgbClr val="43B02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37045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222992" y="811030"/>
            <a:ext cx="1965960" cy="475488"/>
          </a:xfrm>
          <a:prstGeom prst="rect">
            <a:avLst/>
          </a:prstGeom>
          <a:solidFill>
            <a:srgbClr val="43B0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433304" y="929901"/>
            <a:ext cx="1572768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Calibri"/>
              </a:rPr>
              <a:t>2026/27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15804" y="386834"/>
            <a:ext cx="4776196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sz="2400" b="1" dirty="0">
                <a:solidFill>
                  <a:schemeClr val="bg1"/>
                </a:solidFill>
                <a:latin typeface="Calibri"/>
              </a:rPr>
              <a:t>SOUČASNÝ STAV STUDIA V MOSTĚ</a:t>
            </a:r>
            <a:r>
              <a:rPr lang="cs-CZ" sz="2400" b="1" dirty="0">
                <a:solidFill>
                  <a:schemeClr val="bg1"/>
                </a:solidFill>
                <a:latin typeface="Calibri"/>
              </a:rPr>
              <a:t>  </a:t>
            </a:r>
            <a:endParaRPr sz="2400" b="1" dirty="0">
              <a:solidFill>
                <a:schemeClr val="bg1"/>
              </a:solidFill>
              <a:latin typeface="Calibri"/>
            </a:endParaRPr>
          </a:p>
        </p:txBody>
      </p:sp>
      <p:pic>
        <p:nvPicPr>
          <p:cNvPr id="6" name="Picture 5" descr="s3_geod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63040"/>
            <a:ext cx="6089904" cy="528523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-4600" y="4238244"/>
            <a:ext cx="6106698" cy="2615184"/>
          </a:xfrm>
          <a:prstGeom prst="rect">
            <a:avLst/>
          </a:prstGeom>
          <a:solidFill>
            <a:srgbClr val="00A9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4407408"/>
            <a:ext cx="480060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Calibri"/>
              </a:rPr>
              <a:t>PREZENČNÍ FORMA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4956048"/>
            <a:ext cx="48463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800" b="1">
                <a:solidFill>
                  <a:srgbClr val="FFFFFF"/>
                </a:solidFill>
                <a:latin typeface="Calibri"/>
              </a:rPr>
              <a:t>V Mostě nyní neprobíhá.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5513832"/>
            <a:ext cx="4754880" cy="6949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>
                <a:solidFill>
                  <a:srgbClr val="FFFFFF"/>
                </a:solidFill>
                <a:latin typeface="Calibri"/>
              </a:rPr>
              <a:t>Obnovení je připravováno od akademického roku 2027/2028.</a:t>
            </a:r>
          </a:p>
        </p:txBody>
      </p:sp>
      <p:pic>
        <p:nvPicPr>
          <p:cNvPr id="11" name="Picture 10" descr="s3_proces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904" y="1463040"/>
            <a:ext cx="6099048" cy="528523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089904" y="4238244"/>
            <a:ext cx="6099048" cy="2615184"/>
          </a:xfrm>
          <a:prstGeom prst="rect">
            <a:avLst/>
          </a:prstGeom>
          <a:solidFill>
            <a:srgbClr val="43B0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75120" y="4421124"/>
            <a:ext cx="489204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200" b="1" dirty="0">
                <a:solidFill>
                  <a:srgbClr val="FFFFFF"/>
                </a:solidFill>
                <a:latin typeface="Calibri"/>
              </a:rPr>
              <a:t>KOMBINOVANÁ FORMA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5120" y="4846994"/>
            <a:ext cx="489204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500" b="1" dirty="0" err="1">
                <a:solidFill>
                  <a:srgbClr val="FFFFFF"/>
                </a:solidFill>
                <a:latin typeface="Calibri"/>
              </a:rPr>
              <a:t>Dlouhodobá</a:t>
            </a:r>
            <a:r>
              <a:rPr sz="1500" b="1" dirty="0">
                <a:solidFill>
                  <a:srgbClr val="FFFFFF"/>
                </a:solidFill>
                <a:latin typeface="Calibri"/>
              </a:rPr>
              <a:t> a </a:t>
            </a:r>
            <a:r>
              <a:rPr sz="1500" b="1" dirty="0" err="1">
                <a:solidFill>
                  <a:srgbClr val="FFFFFF"/>
                </a:solidFill>
                <a:latin typeface="Calibri"/>
              </a:rPr>
              <a:t>stabilní</a:t>
            </a:r>
            <a:r>
              <a:rPr sz="15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Calibri"/>
              </a:rPr>
              <a:t>součást</a:t>
            </a:r>
            <a:r>
              <a:rPr sz="1500" b="1" dirty="0">
                <a:solidFill>
                  <a:srgbClr val="FFFFFF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FFFFFF"/>
                </a:solidFill>
                <a:latin typeface="Calibri"/>
              </a:rPr>
              <a:t>nabídky</a:t>
            </a:r>
            <a:endParaRPr sz="1500" b="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59880" y="5372437"/>
            <a:ext cx="4892040" cy="102412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0" dirty="0">
                <a:solidFill>
                  <a:srgbClr val="FFFFFF"/>
                </a:solidFill>
                <a:latin typeface="Calibri"/>
              </a:rPr>
              <a:t>• </a:t>
            </a:r>
            <a:r>
              <a:rPr sz="1200" b="0" dirty="0" err="1">
                <a:solidFill>
                  <a:srgbClr val="FFFFFF"/>
                </a:solidFill>
                <a:latin typeface="Calibri"/>
              </a:rPr>
              <a:t>geodézie</a:t>
            </a:r>
            <a:r>
              <a:rPr sz="1200" b="0" dirty="0">
                <a:solidFill>
                  <a:srgbClr val="FFFFFF"/>
                </a:solidFill>
                <a:latin typeface="Calibri"/>
              </a:rPr>
              <a:t> a </a:t>
            </a:r>
            <a:r>
              <a:rPr sz="1200" b="0" dirty="0" err="1">
                <a:solidFill>
                  <a:srgbClr val="FFFFFF"/>
                </a:solidFill>
                <a:latin typeface="Calibri"/>
              </a:rPr>
              <a:t>prostorová</a:t>
            </a:r>
            <a:r>
              <a:rPr sz="1200" b="0" dirty="0">
                <a:solidFill>
                  <a:srgbClr val="FFFFFF"/>
                </a:solidFill>
                <a:latin typeface="Calibri"/>
              </a:rPr>
              <a:t> data
• </a:t>
            </a:r>
            <a:r>
              <a:rPr sz="1200" b="0" dirty="0" err="1">
                <a:solidFill>
                  <a:srgbClr val="FFFFFF"/>
                </a:solidFill>
                <a:latin typeface="Calibri"/>
              </a:rPr>
              <a:t>ekonomika</a:t>
            </a:r>
            <a:r>
              <a:rPr sz="1200" b="0" dirty="0">
                <a:solidFill>
                  <a:srgbClr val="FFFFFF"/>
                </a:solidFill>
                <a:latin typeface="Calibri"/>
              </a:rPr>
              <a:t> a </a:t>
            </a:r>
            <a:r>
              <a:rPr sz="1200" b="0" dirty="0" err="1">
                <a:solidFill>
                  <a:srgbClr val="FFFFFF"/>
                </a:solidFill>
                <a:latin typeface="Calibri"/>
              </a:rPr>
              <a:t>technologie</a:t>
            </a:r>
            <a:r>
              <a:rPr sz="1200" b="0" dirty="0">
                <a:solidFill>
                  <a:srgbClr val="FFFFFF"/>
                </a:solidFill>
                <a:latin typeface="Calibri"/>
              </a:rPr>
              <a:t>
• </a:t>
            </a:r>
            <a:r>
              <a:rPr sz="1200" b="0" dirty="0" err="1">
                <a:solidFill>
                  <a:srgbClr val="FFFFFF"/>
                </a:solidFill>
                <a:latin typeface="Calibri"/>
              </a:rPr>
              <a:t>těžba</a:t>
            </a:r>
            <a:r>
              <a:rPr sz="1200" b="0" dirty="0">
                <a:solidFill>
                  <a:srgbClr val="FFFFFF"/>
                </a:solidFill>
                <a:latin typeface="Calibri"/>
              </a:rPr>
              <a:t> a </a:t>
            </a:r>
            <a:r>
              <a:rPr sz="1200" b="0" dirty="0" err="1">
                <a:solidFill>
                  <a:srgbClr val="FFFFFF"/>
                </a:solidFill>
                <a:latin typeface="Calibri"/>
              </a:rPr>
              <a:t>zpracování</a:t>
            </a:r>
            <a:r>
              <a:rPr sz="1200" b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Calibri"/>
              </a:rPr>
              <a:t>surovin</a:t>
            </a:r>
            <a:r>
              <a:rPr sz="1200" b="0" dirty="0">
                <a:solidFill>
                  <a:srgbClr val="FFFFFF"/>
                </a:solidFill>
                <a:latin typeface="Calibri"/>
              </a:rPr>
              <a:t>
• </a:t>
            </a:r>
            <a:r>
              <a:rPr sz="1200" b="0" dirty="0" err="1">
                <a:solidFill>
                  <a:srgbClr val="FFFFFF"/>
                </a:solidFill>
                <a:latin typeface="Calibri"/>
              </a:rPr>
              <a:t>odpadové</a:t>
            </a:r>
            <a:r>
              <a:rPr sz="1200" b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Calibri"/>
              </a:rPr>
              <a:t>hospodářství</a:t>
            </a:r>
            <a:r>
              <a:rPr sz="1200" b="0" dirty="0">
                <a:solidFill>
                  <a:srgbClr val="FFFFFF"/>
                </a:solidFill>
                <a:latin typeface="Calibri"/>
              </a:rPr>
              <a:t>
• </a:t>
            </a:r>
            <a:r>
              <a:rPr sz="1200" b="0" dirty="0" err="1">
                <a:solidFill>
                  <a:srgbClr val="FFFFFF"/>
                </a:solidFill>
                <a:latin typeface="Calibri"/>
              </a:rPr>
              <a:t>revitalizace</a:t>
            </a:r>
            <a:r>
              <a:rPr sz="1200" b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Calibri"/>
              </a:rPr>
              <a:t>pohornické</a:t>
            </a:r>
            <a:r>
              <a:rPr sz="1200" b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200" b="0" dirty="0" err="1">
                <a:solidFill>
                  <a:srgbClr val="FFFFFF"/>
                </a:solidFill>
                <a:latin typeface="Calibri"/>
              </a:rPr>
              <a:t>krajiny</a:t>
            </a:r>
            <a:endParaRPr sz="1200" b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631168" y="6565392"/>
            <a:ext cx="22860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750" b="0">
                <a:solidFill>
                  <a:srgbClr val="43B02A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2E104DA2-529D-5299-3A39-4D8D905B5168}"/>
              </a:ext>
            </a:extLst>
          </p:cNvPr>
          <p:cNvSpPr/>
          <p:nvPr/>
        </p:nvSpPr>
        <p:spPr>
          <a:xfrm>
            <a:off x="3352800" y="0"/>
            <a:ext cx="8838895" cy="749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93A74370-7E30-BD49-88B5-1B7DFA4AA62A}"/>
              </a:ext>
            </a:extLst>
          </p:cNvPr>
          <p:cNvSpPr txBox="1"/>
          <p:nvPr/>
        </p:nvSpPr>
        <p:spPr>
          <a:xfrm>
            <a:off x="5662327" y="325536"/>
            <a:ext cx="6529368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sz="2400" b="1" dirty="0">
                <a:solidFill>
                  <a:schemeClr val="bg1"/>
                </a:solidFill>
                <a:latin typeface="Calibri"/>
              </a:rPr>
              <a:t>PROČ VRACÍME PREZENČNÍ STUDIUM DO MOSTU</a:t>
            </a: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5302E93D-5A45-8C35-0D08-A8457D9FBA95}"/>
              </a:ext>
            </a:extLst>
          </p:cNvPr>
          <p:cNvSpPr txBox="1"/>
          <p:nvPr/>
        </p:nvSpPr>
        <p:spPr>
          <a:xfrm>
            <a:off x="227699" y="1555276"/>
            <a:ext cx="82296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latin typeface="Calibri"/>
              </a:rPr>
              <a:t>01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B35F42A8-7C56-B711-0DC8-6B1660966C95}"/>
              </a:ext>
            </a:extLst>
          </p:cNvPr>
          <p:cNvSpPr txBox="1"/>
          <p:nvPr/>
        </p:nvSpPr>
        <p:spPr>
          <a:xfrm>
            <a:off x="1187819" y="1573564"/>
            <a:ext cx="44805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>
                <a:latin typeface="Calibri"/>
              </a:rPr>
              <a:t>POTŘEBY REGIONU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657DCE3F-86F0-7201-9761-784616FF3E81}"/>
              </a:ext>
            </a:extLst>
          </p:cNvPr>
          <p:cNvSpPr txBox="1"/>
          <p:nvPr/>
        </p:nvSpPr>
        <p:spPr>
          <a:xfrm>
            <a:off x="1187819" y="2003331"/>
            <a:ext cx="484632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 dirty="0" err="1">
                <a:latin typeface="Calibri"/>
              </a:rPr>
              <a:t>Odborníci</a:t>
            </a:r>
            <a:r>
              <a:rPr sz="1400" b="0" dirty="0">
                <a:latin typeface="Calibri"/>
              </a:rPr>
              <a:t> pro </a:t>
            </a:r>
            <a:r>
              <a:rPr sz="1400" b="0" dirty="0" err="1">
                <a:latin typeface="Calibri"/>
              </a:rPr>
              <a:t>transformaci</a:t>
            </a:r>
            <a:r>
              <a:rPr sz="1400" b="0" dirty="0">
                <a:latin typeface="Calibri"/>
              </a:rPr>
              <a:t> </a:t>
            </a:r>
            <a:r>
              <a:rPr sz="1400" b="0" dirty="0" err="1">
                <a:latin typeface="Calibri"/>
              </a:rPr>
              <a:t>území</a:t>
            </a:r>
            <a:r>
              <a:rPr sz="1400" b="0" dirty="0">
                <a:latin typeface="Calibri"/>
              </a:rPr>
              <a:t>,
</a:t>
            </a:r>
            <a:r>
              <a:rPr sz="1400" b="0" dirty="0" err="1">
                <a:latin typeface="Calibri"/>
              </a:rPr>
              <a:t>infrastrukturu</a:t>
            </a:r>
            <a:r>
              <a:rPr sz="1400" b="0" dirty="0">
                <a:latin typeface="Calibri"/>
              </a:rPr>
              <a:t>, </a:t>
            </a:r>
            <a:r>
              <a:rPr sz="1400" b="0" dirty="0" err="1">
                <a:latin typeface="Calibri"/>
              </a:rPr>
              <a:t>suroviny</a:t>
            </a:r>
            <a:r>
              <a:rPr sz="1400" b="0" dirty="0">
                <a:latin typeface="Calibri"/>
              </a:rPr>
              <a:t> a </a:t>
            </a:r>
            <a:r>
              <a:rPr sz="1400" b="0" dirty="0" err="1">
                <a:latin typeface="Calibri"/>
              </a:rPr>
              <a:t>cirkulární</a:t>
            </a:r>
            <a:r>
              <a:rPr sz="1400" b="0" dirty="0">
                <a:latin typeface="Calibri"/>
              </a:rPr>
              <a:t> </a:t>
            </a:r>
            <a:r>
              <a:rPr sz="1400" b="0" dirty="0" err="1">
                <a:latin typeface="Calibri"/>
              </a:rPr>
              <a:t>ekonomiku</a:t>
            </a:r>
            <a:r>
              <a:rPr sz="1400" b="0" dirty="0">
                <a:latin typeface="Calibri"/>
              </a:rPr>
              <a:t>.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D499EF43-556C-81A2-C2D6-E65A6C3A4675}"/>
              </a:ext>
            </a:extLst>
          </p:cNvPr>
          <p:cNvSpPr txBox="1"/>
          <p:nvPr/>
        </p:nvSpPr>
        <p:spPr>
          <a:xfrm>
            <a:off x="227699" y="2972596"/>
            <a:ext cx="82296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latin typeface="Calibri"/>
              </a:rPr>
              <a:t>02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9AC9A2AF-1BEC-F110-3EBF-CE0C5DEC81BA}"/>
              </a:ext>
            </a:extLst>
          </p:cNvPr>
          <p:cNvSpPr txBox="1"/>
          <p:nvPr/>
        </p:nvSpPr>
        <p:spPr>
          <a:xfrm>
            <a:off x="1187819" y="2990884"/>
            <a:ext cx="44805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>
                <a:latin typeface="Calibri"/>
              </a:rPr>
              <a:t>POTŘEBY TRHU PRÁCE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06953E03-2614-6419-05EB-A0CB28299AA9}"/>
              </a:ext>
            </a:extLst>
          </p:cNvPr>
          <p:cNvSpPr txBox="1"/>
          <p:nvPr/>
        </p:nvSpPr>
        <p:spPr>
          <a:xfrm>
            <a:off x="1187819" y="3420652"/>
            <a:ext cx="484632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>
                <a:latin typeface="Calibri"/>
              </a:rPr>
              <a:t>Výuka propojená s firmami, institucemi
a reálnými projekty v Ústeckém kraji.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00F8F186-916B-D07F-B5A9-9BFFA36FFD29}"/>
              </a:ext>
            </a:extLst>
          </p:cNvPr>
          <p:cNvSpPr txBox="1"/>
          <p:nvPr/>
        </p:nvSpPr>
        <p:spPr>
          <a:xfrm>
            <a:off x="227699" y="4389916"/>
            <a:ext cx="82296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>
                <a:latin typeface="Calibri"/>
              </a:rPr>
              <a:t>03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F212F7F6-786D-191B-37F3-5A3485BCD525}"/>
              </a:ext>
            </a:extLst>
          </p:cNvPr>
          <p:cNvSpPr txBox="1"/>
          <p:nvPr/>
        </p:nvSpPr>
        <p:spPr>
          <a:xfrm>
            <a:off x="1187819" y="4408204"/>
            <a:ext cx="448056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>
                <a:latin typeface="Calibri"/>
              </a:rPr>
              <a:t>AKADEMICKÉ PROSTŘEDÍ</a:t>
            </a:r>
          </a:p>
        </p:txBody>
      </p:sp>
      <p:sp>
        <p:nvSpPr>
          <p:cNvPr id="18" name="TextBox 13">
            <a:extLst>
              <a:ext uri="{FF2B5EF4-FFF2-40B4-BE49-F238E27FC236}">
                <a16:creationId xmlns:a16="http://schemas.microsoft.com/office/drawing/2014/main" id="{656A08C7-3F30-382A-F09A-5F9D146F4769}"/>
              </a:ext>
            </a:extLst>
          </p:cNvPr>
          <p:cNvSpPr txBox="1"/>
          <p:nvPr/>
        </p:nvSpPr>
        <p:spPr>
          <a:xfrm>
            <a:off x="1187819" y="4837972"/>
            <a:ext cx="484632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400" b="0">
                <a:latin typeface="Calibri"/>
              </a:rPr>
              <a:t>Návrat denních studentů a posílení
vzdělanosti i života ve městě.</a:t>
            </a:r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3A0E5C15-6985-8B89-8E5B-0A708920ED12}"/>
              </a:ext>
            </a:extLst>
          </p:cNvPr>
          <p:cNvSpPr/>
          <p:nvPr/>
        </p:nvSpPr>
        <p:spPr>
          <a:xfrm>
            <a:off x="646991" y="5663573"/>
            <a:ext cx="3452102" cy="445593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D38A94F8-0B04-23AA-69C3-FFE32B5F1A1B}"/>
              </a:ext>
            </a:extLst>
          </p:cNvPr>
          <p:cNvSpPr txBox="1"/>
          <p:nvPr/>
        </p:nvSpPr>
        <p:spPr>
          <a:xfrm>
            <a:off x="0" y="5817990"/>
            <a:ext cx="4656487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00" b="1" dirty="0">
                <a:solidFill>
                  <a:schemeClr val="bg1"/>
                </a:solidFill>
                <a:latin typeface="Calibri"/>
              </a:rPr>
              <a:t>VZDĚLÁVÁNÍ JAKO SOUČÁST TRANSFORMACE REGIONU</a:t>
            </a:r>
          </a:p>
        </p:txBody>
      </p:sp>
      <p:pic>
        <p:nvPicPr>
          <p:cNvPr id="26" name="Obrázek 25">
            <a:extLst>
              <a:ext uri="{FF2B5EF4-FFF2-40B4-BE49-F238E27FC236}">
                <a16:creationId xmlns:a16="http://schemas.microsoft.com/office/drawing/2014/main" id="{1392AF08-80D6-360C-1604-68D792DF14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766" y="912201"/>
            <a:ext cx="7417234" cy="5945799"/>
          </a:xfrm>
          <a:prstGeom prst="rect">
            <a:avLst/>
          </a:prstGeom>
        </p:spPr>
      </p:pic>
      <p:sp>
        <p:nvSpPr>
          <p:cNvPr id="27" name="TextBox 15">
            <a:extLst>
              <a:ext uri="{FF2B5EF4-FFF2-40B4-BE49-F238E27FC236}">
                <a16:creationId xmlns:a16="http://schemas.microsoft.com/office/drawing/2014/main" id="{B7BCFADB-AE62-6348-1062-6323880AFD57}"/>
              </a:ext>
            </a:extLst>
          </p:cNvPr>
          <p:cNvSpPr txBox="1"/>
          <p:nvPr/>
        </p:nvSpPr>
        <p:spPr>
          <a:xfrm>
            <a:off x="201168" y="6565392"/>
            <a:ext cx="109728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 b="0" dirty="0">
                <a:solidFill>
                  <a:srgbClr val="43B02A"/>
                </a:solidFill>
                <a:latin typeface="Calibri"/>
              </a:rPr>
              <a:t>03/09/2026</a:t>
            </a:r>
          </a:p>
        </p:txBody>
      </p:sp>
      <p:sp>
        <p:nvSpPr>
          <p:cNvPr id="28" name="TextBox 16">
            <a:extLst>
              <a:ext uri="{FF2B5EF4-FFF2-40B4-BE49-F238E27FC236}">
                <a16:creationId xmlns:a16="http://schemas.microsoft.com/office/drawing/2014/main" id="{6ABD87DD-40B5-8270-87F8-76F48DC1D0D8}"/>
              </a:ext>
            </a:extLst>
          </p:cNvPr>
          <p:cNvSpPr txBox="1"/>
          <p:nvPr/>
        </p:nvSpPr>
        <p:spPr>
          <a:xfrm>
            <a:off x="1298448" y="6549525"/>
            <a:ext cx="475488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50" b="0" dirty="0" err="1">
                <a:solidFill>
                  <a:srgbClr val="43B02A"/>
                </a:solidFill>
                <a:latin typeface="Calibri"/>
              </a:rPr>
              <a:t>Akreditace</a:t>
            </a:r>
            <a:r>
              <a:rPr sz="750" b="0" dirty="0">
                <a:solidFill>
                  <a:srgbClr val="43B02A"/>
                </a:solidFill>
                <a:latin typeface="Calibri"/>
              </a:rPr>
              <a:t> </a:t>
            </a:r>
            <a:r>
              <a:rPr sz="750" b="0" dirty="0" err="1">
                <a:solidFill>
                  <a:srgbClr val="43B02A"/>
                </a:solidFill>
                <a:latin typeface="Calibri"/>
              </a:rPr>
              <a:t>prezenčního</a:t>
            </a:r>
            <a:r>
              <a:rPr sz="750" b="0" dirty="0">
                <a:solidFill>
                  <a:srgbClr val="43B02A"/>
                </a:solidFill>
                <a:latin typeface="Calibri"/>
              </a:rPr>
              <a:t> studia v </a:t>
            </a:r>
            <a:r>
              <a:rPr sz="750" b="0" dirty="0" err="1">
                <a:solidFill>
                  <a:srgbClr val="43B02A"/>
                </a:solidFill>
                <a:latin typeface="Calibri"/>
              </a:rPr>
              <a:t>Mostě</a:t>
            </a:r>
            <a:endParaRPr sz="750" b="0" dirty="0">
              <a:solidFill>
                <a:srgbClr val="43B02A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55862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4520635E-B130-DB7F-6B02-ADB379A0C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cs-CZ"/>
              <a:t>Název prezentace </a:t>
            </a:r>
            <a:endParaRPr lang="cs-CZ" dirty="0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7A3FDEE2-624A-3632-A540-5DF08CF11576}"/>
              </a:ext>
            </a:extLst>
          </p:cNvPr>
          <p:cNvSpPr txBox="1"/>
          <p:nvPr/>
        </p:nvSpPr>
        <p:spPr>
          <a:xfrm>
            <a:off x="6965839" y="506150"/>
            <a:ext cx="522616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sz="2400" b="1" dirty="0">
                <a:solidFill>
                  <a:schemeClr val="bg1"/>
                </a:solidFill>
                <a:latin typeface="Calibri"/>
              </a:rPr>
              <a:t>PŘIPRAVOVANÉ PORTFOLIO PRO MOST</a:t>
            </a:r>
          </a:p>
        </p:txBody>
      </p:sp>
      <p:pic>
        <p:nvPicPr>
          <p:cNvPr id="10" name="Picture 5" descr="s5_0.jpg">
            <a:extLst>
              <a:ext uri="{FF2B5EF4-FFF2-40B4-BE49-F238E27FC236}">
                <a16:creationId xmlns:a16="http://schemas.microsoft.com/office/drawing/2014/main" id="{63C8E7E5-4393-666E-DEC1-2551BA6E78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48" y="1572768"/>
            <a:ext cx="3474720" cy="2971800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92F028C6-31E5-D25F-DC20-4DA26DE2F496}"/>
              </a:ext>
            </a:extLst>
          </p:cNvPr>
          <p:cNvSpPr/>
          <p:nvPr/>
        </p:nvSpPr>
        <p:spPr>
          <a:xfrm>
            <a:off x="384048" y="4544568"/>
            <a:ext cx="3474720" cy="1417320"/>
          </a:xfrm>
          <a:prstGeom prst="rect">
            <a:avLst/>
          </a:prstGeom>
          <a:solidFill>
            <a:srgbClr val="00A9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02465C38-1D6F-3CC6-53B4-AA4C981530D4}"/>
              </a:ext>
            </a:extLst>
          </p:cNvPr>
          <p:cNvSpPr txBox="1"/>
          <p:nvPr/>
        </p:nvSpPr>
        <p:spPr>
          <a:xfrm>
            <a:off x="612647" y="4727448"/>
            <a:ext cx="3017520" cy="5852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Calibri"/>
              </a:rPr>
              <a:t>INŽENÝRSKÁ
GEODÉZIE</a:t>
            </a:r>
          </a:p>
        </p:txBody>
      </p:sp>
      <p:sp>
        <p:nvSpPr>
          <p:cNvPr id="13" name="TextBox 8">
            <a:extLst>
              <a:ext uri="{FF2B5EF4-FFF2-40B4-BE49-F238E27FC236}">
                <a16:creationId xmlns:a16="http://schemas.microsoft.com/office/drawing/2014/main" id="{933A9AAF-B032-D410-7F55-50E68DC23111}"/>
              </a:ext>
            </a:extLst>
          </p:cNvPr>
          <p:cNvSpPr txBox="1"/>
          <p:nvPr/>
        </p:nvSpPr>
        <p:spPr>
          <a:xfrm>
            <a:off x="612647" y="5394960"/>
            <a:ext cx="301752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Calibri"/>
              </a:rPr>
              <a:t>Bc. + navazující Ing.
PREZENČNÍ + KOMBINOVANÁ</a:t>
            </a:r>
          </a:p>
        </p:txBody>
      </p:sp>
      <p:pic>
        <p:nvPicPr>
          <p:cNvPr id="14" name="Picture 9" descr="s5_1.jpg">
            <a:extLst>
              <a:ext uri="{FF2B5EF4-FFF2-40B4-BE49-F238E27FC236}">
                <a16:creationId xmlns:a16="http://schemas.microsoft.com/office/drawing/2014/main" id="{A960DB34-50A0-39C9-AA75-C4EB1C234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232" y="1572768"/>
            <a:ext cx="3474720" cy="2971800"/>
          </a:xfrm>
          <a:prstGeom prst="rect">
            <a:avLst/>
          </a:prstGeom>
        </p:spPr>
      </p:pic>
      <p:sp>
        <p:nvSpPr>
          <p:cNvPr id="15" name="Rectangle 10">
            <a:extLst>
              <a:ext uri="{FF2B5EF4-FFF2-40B4-BE49-F238E27FC236}">
                <a16:creationId xmlns:a16="http://schemas.microsoft.com/office/drawing/2014/main" id="{B5208CE8-CB37-AEEC-E7F0-2BFC4E5F2E4F}"/>
              </a:ext>
            </a:extLst>
          </p:cNvPr>
          <p:cNvSpPr/>
          <p:nvPr/>
        </p:nvSpPr>
        <p:spPr>
          <a:xfrm>
            <a:off x="4142232" y="4544568"/>
            <a:ext cx="3474720" cy="1417320"/>
          </a:xfrm>
          <a:prstGeom prst="rect">
            <a:avLst/>
          </a:prstGeom>
          <a:solidFill>
            <a:srgbClr val="43B0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B255D2BA-AD6B-6B0D-B740-6A8461D4DACE}"/>
              </a:ext>
            </a:extLst>
          </p:cNvPr>
          <p:cNvSpPr txBox="1"/>
          <p:nvPr/>
        </p:nvSpPr>
        <p:spPr>
          <a:xfrm>
            <a:off x="4370832" y="4727448"/>
            <a:ext cx="3017520" cy="5852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Calibri"/>
              </a:rPr>
              <a:t>REVITALIZACE
POHORNICKÉ KRAJINY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BA342466-A5C6-8FC1-CAAA-CD891B0E5B30}"/>
              </a:ext>
            </a:extLst>
          </p:cNvPr>
          <p:cNvSpPr txBox="1"/>
          <p:nvPr/>
        </p:nvSpPr>
        <p:spPr>
          <a:xfrm>
            <a:off x="4370832" y="5394960"/>
            <a:ext cx="301752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Calibri"/>
              </a:rPr>
              <a:t>Bc. + navazující Ing.
PREZENČNÍ + KOMBINOVANÁ</a:t>
            </a:r>
          </a:p>
        </p:txBody>
      </p:sp>
      <p:pic>
        <p:nvPicPr>
          <p:cNvPr id="18" name="Picture 13" descr="s5_2.jpg">
            <a:extLst>
              <a:ext uri="{FF2B5EF4-FFF2-40B4-BE49-F238E27FC236}">
                <a16:creationId xmlns:a16="http://schemas.microsoft.com/office/drawing/2014/main" id="{1C570B8F-73D5-6728-1AC0-73DF4D403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0416" y="1572768"/>
            <a:ext cx="3474720" cy="2971800"/>
          </a:xfrm>
          <a:prstGeom prst="rect">
            <a:avLst/>
          </a:prstGeom>
        </p:spPr>
      </p:pic>
      <p:sp>
        <p:nvSpPr>
          <p:cNvPr id="19" name="Rectangle 14">
            <a:extLst>
              <a:ext uri="{FF2B5EF4-FFF2-40B4-BE49-F238E27FC236}">
                <a16:creationId xmlns:a16="http://schemas.microsoft.com/office/drawing/2014/main" id="{A22AD931-0688-45A1-07A0-C402F8773982}"/>
              </a:ext>
            </a:extLst>
          </p:cNvPr>
          <p:cNvSpPr/>
          <p:nvPr/>
        </p:nvSpPr>
        <p:spPr>
          <a:xfrm>
            <a:off x="7900416" y="4544568"/>
            <a:ext cx="3474720" cy="1417320"/>
          </a:xfrm>
          <a:prstGeom prst="rect">
            <a:avLst/>
          </a:prstGeom>
          <a:solidFill>
            <a:srgbClr val="00A9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5">
            <a:extLst>
              <a:ext uri="{FF2B5EF4-FFF2-40B4-BE49-F238E27FC236}">
                <a16:creationId xmlns:a16="http://schemas.microsoft.com/office/drawing/2014/main" id="{7B923982-1B6D-30DB-F4C0-B5CC289E5A98}"/>
              </a:ext>
            </a:extLst>
          </p:cNvPr>
          <p:cNvSpPr txBox="1"/>
          <p:nvPr/>
        </p:nvSpPr>
        <p:spPr>
          <a:xfrm>
            <a:off x="8129016" y="4727448"/>
            <a:ext cx="3017520" cy="5852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Calibri"/>
              </a:rPr>
              <a:t>EKONOMIKA
A TECHNOLOGIE</a:t>
            </a:r>
          </a:p>
        </p:txBody>
      </p:sp>
      <p:sp>
        <p:nvSpPr>
          <p:cNvPr id="21" name="TextBox 16">
            <a:extLst>
              <a:ext uri="{FF2B5EF4-FFF2-40B4-BE49-F238E27FC236}">
                <a16:creationId xmlns:a16="http://schemas.microsoft.com/office/drawing/2014/main" id="{214F2FDC-DB23-E11D-3E35-3CD2C57654BB}"/>
              </a:ext>
            </a:extLst>
          </p:cNvPr>
          <p:cNvSpPr txBox="1"/>
          <p:nvPr/>
        </p:nvSpPr>
        <p:spPr>
          <a:xfrm>
            <a:off x="8129016" y="5394960"/>
            <a:ext cx="301752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Calibri"/>
              </a:rPr>
              <a:t>Bc. + navazující Ing.
PREZENČNÍ + KOMBINOVANÁ</a:t>
            </a:r>
          </a:p>
        </p:txBody>
      </p:sp>
      <p:sp>
        <p:nvSpPr>
          <p:cNvPr id="22" name="Rectangle 17">
            <a:extLst>
              <a:ext uri="{FF2B5EF4-FFF2-40B4-BE49-F238E27FC236}">
                <a16:creationId xmlns:a16="http://schemas.microsoft.com/office/drawing/2014/main" id="{00C3262E-DA0B-6D88-B16D-4E99A592ABA3}"/>
              </a:ext>
            </a:extLst>
          </p:cNvPr>
          <p:cNvSpPr/>
          <p:nvPr/>
        </p:nvSpPr>
        <p:spPr>
          <a:xfrm>
            <a:off x="384048" y="6181344"/>
            <a:ext cx="10991088" cy="38404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967FD049-8B2B-4AA9-7AA4-4FA869D14296}"/>
              </a:ext>
            </a:extLst>
          </p:cNvPr>
          <p:cNvSpPr txBox="1"/>
          <p:nvPr/>
        </p:nvSpPr>
        <p:spPr>
          <a:xfrm>
            <a:off x="658368" y="6281928"/>
            <a:ext cx="1044244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60" b="1" dirty="0">
                <a:solidFill>
                  <a:srgbClr val="FFFFFF"/>
                </a:solidFill>
                <a:latin typeface="Calibri"/>
              </a:rPr>
              <a:t>KOMBINOVANÁ FORMA ZŮSTÁVÁ:  TĚŽBA A ZPRACOVÁNÍ NEROSTNÝCH SUROVIN  •  ODPADOVÉ HOSPODÁŘSTVÍ A RECYKLACE SUROVIN</a:t>
            </a:r>
          </a:p>
        </p:txBody>
      </p:sp>
    </p:spTree>
    <p:extLst>
      <p:ext uri="{BB962C8B-B14F-4D97-AF65-F5344CB8AC3E}">
        <p14:creationId xmlns:p14="http://schemas.microsoft.com/office/powerpoint/2010/main" val="38744172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>
            <a:extLst>
              <a:ext uri="{FF2B5EF4-FFF2-40B4-BE49-F238E27FC236}">
                <a16:creationId xmlns:a16="http://schemas.microsoft.com/office/drawing/2014/main" id="{7C586138-3DD2-EC72-A759-FF5B49748D4C}"/>
              </a:ext>
            </a:extLst>
          </p:cNvPr>
          <p:cNvSpPr txBox="1"/>
          <p:nvPr/>
        </p:nvSpPr>
        <p:spPr>
          <a:xfrm>
            <a:off x="9826316" y="243316"/>
            <a:ext cx="2365379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sz="2400" b="1" dirty="0">
                <a:solidFill>
                  <a:schemeClr val="bg1"/>
                </a:solidFill>
                <a:latin typeface="Calibri"/>
              </a:rPr>
              <a:t>KDE JSME NYNÍ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19DF2655-1AB0-2584-B5A0-7006A43D00F0}"/>
              </a:ext>
            </a:extLst>
          </p:cNvPr>
          <p:cNvSpPr/>
          <p:nvPr/>
        </p:nvSpPr>
        <p:spPr>
          <a:xfrm>
            <a:off x="305" y="1430784"/>
            <a:ext cx="12191695" cy="42976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3022934A-15EE-FF36-7055-9EE120CF4FC5}"/>
              </a:ext>
            </a:extLst>
          </p:cNvPr>
          <p:cNvSpPr txBox="1"/>
          <p:nvPr/>
        </p:nvSpPr>
        <p:spPr>
          <a:xfrm>
            <a:off x="503225" y="1540512"/>
            <a:ext cx="11155680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Aktuálně probíhá vnitřní schvalovací proces na VŠB–TUO</a:t>
            </a:r>
          </a:p>
        </p:txBody>
      </p:sp>
      <p:cxnSp>
        <p:nvCxnSpPr>
          <p:cNvPr id="12" name="Connector 8">
            <a:extLst>
              <a:ext uri="{FF2B5EF4-FFF2-40B4-BE49-F238E27FC236}">
                <a16:creationId xmlns:a16="http://schemas.microsoft.com/office/drawing/2014/main" id="{FDCFE6BA-3FDE-3055-59E1-735D26048D79}"/>
              </a:ext>
            </a:extLst>
          </p:cNvPr>
          <p:cNvCxnSpPr/>
          <p:nvPr/>
        </p:nvCxnSpPr>
        <p:spPr>
          <a:xfrm>
            <a:off x="1536497" y="3030984"/>
            <a:ext cx="8321040" cy="0"/>
          </a:xfrm>
          <a:prstGeom prst="line">
            <a:avLst/>
          </a:prstGeom>
          <a:ln w="38100">
            <a:solidFill>
              <a:srgbClr val="DC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Oval 9">
            <a:extLst>
              <a:ext uri="{FF2B5EF4-FFF2-40B4-BE49-F238E27FC236}">
                <a16:creationId xmlns:a16="http://schemas.microsoft.com/office/drawing/2014/main" id="{E23E27A9-787B-1DAE-E09D-5E4AABFB30FC}"/>
              </a:ext>
            </a:extLst>
          </p:cNvPr>
          <p:cNvSpPr/>
          <p:nvPr/>
        </p:nvSpPr>
        <p:spPr>
          <a:xfrm>
            <a:off x="1234745" y="2665224"/>
            <a:ext cx="731520" cy="731520"/>
          </a:xfrm>
          <a:prstGeom prst="ellipse">
            <a:avLst/>
          </a:prstGeom>
          <a:solidFill>
            <a:srgbClr val="43B02A"/>
          </a:solidFill>
          <a:ln w="25400">
            <a:solidFill>
              <a:srgbClr val="43B0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F1C4CCCC-5A77-E38B-6FF7-B936118C5B58}"/>
              </a:ext>
            </a:extLst>
          </p:cNvPr>
          <p:cNvSpPr txBox="1"/>
          <p:nvPr/>
        </p:nvSpPr>
        <p:spPr>
          <a:xfrm>
            <a:off x="1399337" y="2829816"/>
            <a:ext cx="384048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D950BA81-2C4B-4AC5-EFFC-6A8D9F56F164}"/>
              </a:ext>
            </a:extLst>
          </p:cNvPr>
          <p:cNvSpPr txBox="1"/>
          <p:nvPr/>
        </p:nvSpPr>
        <p:spPr>
          <a:xfrm>
            <a:off x="823265" y="3616200"/>
            <a:ext cx="155448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43B02A"/>
                </a:solidFill>
                <a:latin typeface="Calibri"/>
              </a:rPr>
              <a:t>PŘÍPRAVA
AKREDITACÍ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C9F2DCA8-C30B-30D3-C1C6-8C56B18C6E7F}"/>
              </a:ext>
            </a:extLst>
          </p:cNvPr>
          <p:cNvSpPr txBox="1"/>
          <p:nvPr/>
        </p:nvSpPr>
        <p:spPr>
          <a:xfrm>
            <a:off x="731825" y="4265424"/>
            <a:ext cx="173736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0">
                <a:solidFill>
                  <a:srgbClr val="646A6E"/>
                </a:solidFill>
                <a:latin typeface="Calibri"/>
              </a:rPr>
              <a:t>dokončena</a:t>
            </a:r>
          </a:p>
        </p:txBody>
      </p:sp>
      <p:sp>
        <p:nvSpPr>
          <p:cNvPr id="17" name="Oval 13">
            <a:extLst>
              <a:ext uri="{FF2B5EF4-FFF2-40B4-BE49-F238E27FC236}">
                <a16:creationId xmlns:a16="http://schemas.microsoft.com/office/drawing/2014/main" id="{4E004155-30F0-D242-55CB-BC43B236C21A}"/>
              </a:ext>
            </a:extLst>
          </p:cNvPr>
          <p:cNvSpPr/>
          <p:nvPr/>
        </p:nvSpPr>
        <p:spPr>
          <a:xfrm>
            <a:off x="3932225" y="2665224"/>
            <a:ext cx="731520" cy="731520"/>
          </a:xfrm>
          <a:prstGeom prst="ellipse">
            <a:avLst/>
          </a:prstGeom>
          <a:solidFill>
            <a:srgbClr val="43B02A"/>
          </a:solidFill>
          <a:ln w="25400">
            <a:solidFill>
              <a:srgbClr val="43B0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34D202B5-CEBE-A1E3-E05A-514D632A46EA}"/>
              </a:ext>
            </a:extLst>
          </p:cNvPr>
          <p:cNvSpPr txBox="1"/>
          <p:nvPr/>
        </p:nvSpPr>
        <p:spPr>
          <a:xfrm>
            <a:off x="4096816" y="2829816"/>
            <a:ext cx="384048" cy="228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Calibri"/>
              </a:rPr>
              <a:t>✓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176E3E52-462D-9CDD-5FA7-E884639817F2}"/>
              </a:ext>
            </a:extLst>
          </p:cNvPr>
          <p:cNvSpPr txBox="1"/>
          <p:nvPr/>
        </p:nvSpPr>
        <p:spPr>
          <a:xfrm>
            <a:off x="3520744" y="3616200"/>
            <a:ext cx="155448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43B02A"/>
                </a:solidFill>
                <a:latin typeface="Calibri"/>
              </a:rPr>
              <a:t>SCHVALOVÁNÍ
NA UNIVERZITĚ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4EBBABBB-6A5C-4E75-72BB-50D1D8A86187}"/>
              </a:ext>
            </a:extLst>
          </p:cNvPr>
          <p:cNvSpPr txBox="1"/>
          <p:nvPr/>
        </p:nvSpPr>
        <p:spPr>
          <a:xfrm>
            <a:off x="3429305" y="4265424"/>
            <a:ext cx="173736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0">
                <a:solidFill>
                  <a:srgbClr val="646A6E"/>
                </a:solidFill>
                <a:latin typeface="Calibri"/>
              </a:rPr>
              <a:t>probíhá</a:t>
            </a:r>
          </a:p>
        </p:txBody>
      </p:sp>
      <p:sp>
        <p:nvSpPr>
          <p:cNvPr id="21" name="Oval 17">
            <a:extLst>
              <a:ext uri="{FF2B5EF4-FFF2-40B4-BE49-F238E27FC236}">
                <a16:creationId xmlns:a16="http://schemas.microsoft.com/office/drawing/2014/main" id="{12060C52-D431-EB1C-F602-35D5738F1375}"/>
              </a:ext>
            </a:extLst>
          </p:cNvPr>
          <p:cNvSpPr/>
          <p:nvPr/>
        </p:nvSpPr>
        <p:spPr>
          <a:xfrm>
            <a:off x="6721145" y="2665224"/>
            <a:ext cx="731520" cy="731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3B0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728716EF-DE5B-D536-6392-2224EB2AB01F}"/>
              </a:ext>
            </a:extLst>
          </p:cNvPr>
          <p:cNvSpPr txBox="1"/>
          <p:nvPr/>
        </p:nvSpPr>
        <p:spPr>
          <a:xfrm>
            <a:off x="6309664" y="3616200"/>
            <a:ext cx="155448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30363A"/>
                </a:solidFill>
                <a:latin typeface="Calibri"/>
              </a:rPr>
              <a:t>PŘIJÍMACÍ
ŘÍZENÍ</a:t>
            </a: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6906189C-2FAF-60E0-0D88-588EF31ECBD1}"/>
              </a:ext>
            </a:extLst>
          </p:cNvPr>
          <p:cNvSpPr txBox="1"/>
          <p:nvPr/>
        </p:nvSpPr>
        <p:spPr>
          <a:xfrm>
            <a:off x="6218225" y="4265424"/>
            <a:ext cx="173736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0">
                <a:solidFill>
                  <a:srgbClr val="646A6E"/>
                </a:solidFill>
                <a:latin typeface="Calibri"/>
              </a:rPr>
              <a:t>předpoklad 1. 1. 2027</a:t>
            </a:r>
          </a:p>
        </p:txBody>
      </p:sp>
      <p:sp>
        <p:nvSpPr>
          <p:cNvPr id="24" name="Oval 20">
            <a:extLst>
              <a:ext uri="{FF2B5EF4-FFF2-40B4-BE49-F238E27FC236}">
                <a16:creationId xmlns:a16="http://schemas.microsoft.com/office/drawing/2014/main" id="{A34CE932-376E-45E1-CA13-D346248393B3}"/>
              </a:ext>
            </a:extLst>
          </p:cNvPr>
          <p:cNvSpPr/>
          <p:nvPr/>
        </p:nvSpPr>
        <p:spPr>
          <a:xfrm>
            <a:off x="9555785" y="2665224"/>
            <a:ext cx="731520" cy="731520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3B0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78AAC0B4-73A0-8A90-048E-4D254CAD9978}"/>
              </a:ext>
            </a:extLst>
          </p:cNvPr>
          <p:cNvSpPr txBox="1"/>
          <p:nvPr/>
        </p:nvSpPr>
        <p:spPr>
          <a:xfrm>
            <a:off x="9144305" y="3616200"/>
            <a:ext cx="1554480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>
                <a:solidFill>
                  <a:srgbClr val="30363A"/>
                </a:solidFill>
                <a:latin typeface="Calibri"/>
              </a:rPr>
              <a:t>ZAHÁJENÍ
VÝUKY</a:t>
            </a:r>
          </a:p>
        </p:txBody>
      </p:sp>
      <p:sp>
        <p:nvSpPr>
          <p:cNvPr id="26" name="TextBox 22">
            <a:extLst>
              <a:ext uri="{FF2B5EF4-FFF2-40B4-BE49-F238E27FC236}">
                <a16:creationId xmlns:a16="http://schemas.microsoft.com/office/drawing/2014/main" id="{E679523E-0E19-8C68-964E-E50C335A4E01}"/>
              </a:ext>
            </a:extLst>
          </p:cNvPr>
          <p:cNvSpPr txBox="1"/>
          <p:nvPr/>
        </p:nvSpPr>
        <p:spPr>
          <a:xfrm>
            <a:off x="9052864" y="4265424"/>
            <a:ext cx="1737360" cy="3474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050" b="0">
                <a:solidFill>
                  <a:srgbClr val="646A6E"/>
                </a:solidFill>
                <a:latin typeface="Calibri"/>
              </a:rPr>
              <a:t>září 2027</a:t>
            </a:r>
          </a:p>
        </p:txBody>
      </p:sp>
      <p:pic>
        <p:nvPicPr>
          <p:cNvPr id="32" name="Obrázek 31">
            <a:extLst>
              <a:ext uri="{FF2B5EF4-FFF2-40B4-BE49-F238E27FC236}">
                <a16:creationId xmlns:a16="http://schemas.microsoft.com/office/drawing/2014/main" id="{B022B644-2E20-4070-2297-7977EDDF11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4184" y="5012650"/>
            <a:ext cx="5350959" cy="167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5473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>
            <a:extLst>
              <a:ext uri="{FF2B5EF4-FFF2-40B4-BE49-F238E27FC236}">
                <a16:creationId xmlns:a16="http://schemas.microsoft.com/office/drawing/2014/main" id="{EFC6F386-94E4-6517-AA47-CA66326F9F82}"/>
              </a:ext>
            </a:extLst>
          </p:cNvPr>
          <p:cNvSpPr txBox="1"/>
          <p:nvPr/>
        </p:nvSpPr>
        <p:spPr>
          <a:xfrm>
            <a:off x="6836284" y="437126"/>
            <a:ext cx="5355411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sz="2400" b="1" dirty="0">
                <a:solidFill>
                  <a:schemeClr val="bg1"/>
                </a:solidFill>
                <a:latin typeface="Calibri"/>
              </a:rPr>
              <a:t>STUDIUM PEVNĚ UKOTVENÉ V REGIONU</a:t>
            </a:r>
          </a:p>
        </p:txBody>
      </p:sp>
      <p:pic>
        <p:nvPicPr>
          <p:cNvPr id="9" name="Picture 5" descr="s8_0.jpg">
            <a:extLst>
              <a:ext uri="{FF2B5EF4-FFF2-40B4-BE49-F238E27FC236}">
                <a16:creationId xmlns:a16="http://schemas.microsoft.com/office/drawing/2014/main" id="{E5F9BDAE-7DDD-B3FB-9525-DD0D43BAE9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1572768"/>
            <a:ext cx="1920240" cy="1325880"/>
          </a:xfrm>
          <a:prstGeom prst="rect">
            <a:avLst/>
          </a:prstGeom>
        </p:spPr>
      </p:pic>
      <p:sp>
        <p:nvSpPr>
          <p:cNvPr id="10" name="Rectangle 6">
            <a:extLst>
              <a:ext uri="{FF2B5EF4-FFF2-40B4-BE49-F238E27FC236}">
                <a16:creationId xmlns:a16="http://schemas.microsoft.com/office/drawing/2014/main" id="{6E1EAD1D-15F8-69AF-68BF-A43C27711D3B}"/>
              </a:ext>
            </a:extLst>
          </p:cNvPr>
          <p:cNvSpPr/>
          <p:nvPr/>
        </p:nvSpPr>
        <p:spPr>
          <a:xfrm>
            <a:off x="2240280" y="1572768"/>
            <a:ext cx="3493008" cy="1325880"/>
          </a:xfrm>
          <a:prstGeom prst="rect">
            <a:avLst/>
          </a:prstGeom>
          <a:solidFill>
            <a:srgbClr val="FFFFFF"/>
          </a:solidFill>
          <a:ln>
            <a:solidFill>
              <a:srgbClr val="DCE2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DDF9B12F-2DD4-AD55-F1D8-E7FA0E88AE73}"/>
              </a:ext>
            </a:extLst>
          </p:cNvPr>
          <p:cNvSpPr txBox="1"/>
          <p:nvPr/>
        </p:nvSpPr>
        <p:spPr>
          <a:xfrm>
            <a:off x="2542032" y="1801368"/>
            <a:ext cx="283464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dirty="0">
                <a:solidFill>
                  <a:srgbClr val="43B02A"/>
                </a:solidFill>
                <a:latin typeface="Calibri"/>
              </a:rPr>
              <a:t>ÚZEMÍ A KRAJINA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BB4F0D02-3B39-AAA5-EA6E-30C69F28F7E8}"/>
              </a:ext>
            </a:extLst>
          </p:cNvPr>
          <p:cNvSpPr txBox="1"/>
          <p:nvPr/>
        </p:nvSpPr>
        <p:spPr>
          <a:xfrm>
            <a:off x="2542032" y="2212848"/>
            <a:ext cx="28346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50" b="0">
                <a:solidFill>
                  <a:srgbClr val="30363A"/>
                </a:solidFill>
                <a:latin typeface="Calibri"/>
              </a:rPr>
              <a:t>revitalizace • brownfieldy • voda • plánování</a:t>
            </a:r>
          </a:p>
        </p:txBody>
      </p:sp>
      <p:pic>
        <p:nvPicPr>
          <p:cNvPr id="13" name="Picture 9" descr="s8_1.jpg">
            <a:extLst>
              <a:ext uri="{FF2B5EF4-FFF2-40B4-BE49-F238E27FC236}">
                <a16:creationId xmlns:a16="http://schemas.microsoft.com/office/drawing/2014/main" id="{77A6DAFE-B860-4E60-3FEB-A50B46FFD6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3172968"/>
            <a:ext cx="1920240" cy="1325880"/>
          </a:xfrm>
          <a:prstGeom prst="rect">
            <a:avLst/>
          </a:prstGeom>
        </p:spPr>
      </p:pic>
      <p:sp>
        <p:nvSpPr>
          <p:cNvPr id="14" name="Rectangle 10">
            <a:extLst>
              <a:ext uri="{FF2B5EF4-FFF2-40B4-BE49-F238E27FC236}">
                <a16:creationId xmlns:a16="http://schemas.microsoft.com/office/drawing/2014/main" id="{D2ADA36B-E6F7-5995-E1A0-2C602B7B8AD2}"/>
              </a:ext>
            </a:extLst>
          </p:cNvPr>
          <p:cNvSpPr/>
          <p:nvPr/>
        </p:nvSpPr>
        <p:spPr>
          <a:xfrm>
            <a:off x="2240280" y="3172968"/>
            <a:ext cx="3493008" cy="1325880"/>
          </a:xfrm>
          <a:prstGeom prst="rect">
            <a:avLst/>
          </a:prstGeom>
          <a:solidFill>
            <a:srgbClr val="FFFFFF"/>
          </a:solidFill>
          <a:ln>
            <a:solidFill>
              <a:srgbClr val="DCE2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EBF71037-E28F-FDE9-3CB4-9FE8BBC3DFA9}"/>
              </a:ext>
            </a:extLst>
          </p:cNvPr>
          <p:cNvSpPr txBox="1"/>
          <p:nvPr/>
        </p:nvSpPr>
        <p:spPr>
          <a:xfrm>
            <a:off x="2542032" y="3401568"/>
            <a:ext cx="283464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dirty="0">
                <a:solidFill>
                  <a:srgbClr val="43B02A"/>
                </a:solidFill>
                <a:latin typeface="Calibri"/>
              </a:rPr>
              <a:t>PRŮMYSL A SUROVINY</a:t>
            </a: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id="{DC698296-35D5-33CF-7FA9-BDFF95263C43}"/>
              </a:ext>
            </a:extLst>
          </p:cNvPr>
          <p:cNvSpPr txBox="1"/>
          <p:nvPr/>
        </p:nvSpPr>
        <p:spPr>
          <a:xfrm>
            <a:off x="2542032" y="3813048"/>
            <a:ext cx="28346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50" b="0">
                <a:solidFill>
                  <a:srgbClr val="30363A"/>
                </a:solidFill>
                <a:latin typeface="Calibri"/>
              </a:rPr>
              <a:t>těžba • zpracování • technologie • energetika</a:t>
            </a:r>
          </a:p>
        </p:txBody>
      </p:sp>
      <p:sp>
        <p:nvSpPr>
          <p:cNvPr id="18" name="Rectangle 14">
            <a:extLst>
              <a:ext uri="{FF2B5EF4-FFF2-40B4-BE49-F238E27FC236}">
                <a16:creationId xmlns:a16="http://schemas.microsoft.com/office/drawing/2014/main" id="{DB2151B2-5505-4DC4-E2F2-63F134E481B5}"/>
              </a:ext>
            </a:extLst>
          </p:cNvPr>
          <p:cNvSpPr/>
          <p:nvPr/>
        </p:nvSpPr>
        <p:spPr>
          <a:xfrm>
            <a:off x="2240280" y="4773168"/>
            <a:ext cx="3493008" cy="1325880"/>
          </a:xfrm>
          <a:prstGeom prst="rect">
            <a:avLst/>
          </a:prstGeom>
          <a:solidFill>
            <a:srgbClr val="FFFFFF"/>
          </a:solidFill>
          <a:ln>
            <a:solidFill>
              <a:srgbClr val="DCE2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FBA93A4C-22E2-55BF-7D0B-9B14128E9FE7}"/>
              </a:ext>
            </a:extLst>
          </p:cNvPr>
          <p:cNvSpPr txBox="1"/>
          <p:nvPr/>
        </p:nvSpPr>
        <p:spPr>
          <a:xfrm>
            <a:off x="2542032" y="5001768"/>
            <a:ext cx="283464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700" b="1" dirty="0">
                <a:solidFill>
                  <a:srgbClr val="43B02A"/>
                </a:solidFill>
                <a:latin typeface="Calibri"/>
              </a:rPr>
              <a:t>DATA A DIGITALIZACE</a:t>
            </a:r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7CC999B4-FC6F-B73F-693B-4EFCAC92A175}"/>
              </a:ext>
            </a:extLst>
          </p:cNvPr>
          <p:cNvSpPr txBox="1"/>
          <p:nvPr/>
        </p:nvSpPr>
        <p:spPr>
          <a:xfrm>
            <a:off x="2542032" y="5413248"/>
            <a:ext cx="2834640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50" b="0">
                <a:solidFill>
                  <a:srgbClr val="30363A"/>
                </a:solidFill>
                <a:latin typeface="Calibri"/>
              </a:rPr>
              <a:t>geodézie • GIS • 3D data • digitální modely</a:t>
            </a:r>
          </a:p>
        </p:txBody>
      </p:sp>
      <p:pic>
        <p:nvPicPr>
          <p:cNvPr id="21" name="Picture 17" descr="s8_hero.jpg">
            <a:extLst>
              <a:ext uri="{FF2B5EF4-FFF2-40B4-BE49-F238E27FC236}">
                <a16:creationId xmlns:a16="http://schemas.microsoft.com/office/drawing/2014/main" id="{2E6DF398-29F9-FB03-AD43-9175CEFAB4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3110" y="1152144"/>
            <a:ext cx="6258890" cy="4553712"/>
          </a:xfrm>
          <a:prstGeom prst="rect">
            <a:avLst/>
          </a:prstGeom>
        </p:spPr>
      </p:pic>
      <p:sp>
        <p:nvSpPr>
          <p:cNvPr id="22" name="Rectangle 18">
            <a:extLst>
              <a:ext uri="{FF2B5EF4-FFF2-40B4-BE49-F238E27FC236}">
                <a16:creationId xmlns:a16="http://schemas.microsoft.com/office/drawing/2014/main" id="{DAEEA082-7188-8E51-C647-DC472A8AE20D}"/>
              </a:ext>
            </a:extLst>
          </p:cNvPr>
          <p:cNvSpPr/>
          <p:nvPr/>
        </p:nvSpPr>
        <p:spPr>
          <a:xfrm>
            <a:off x="7299655" y="5852160"/>
            <a:ext cx="4892040" cy="1005840"/>
          </a:xfrm>
          <a:prstGeom prst="rect">
            <a:avLst/>
          </a:prstGeom>
          <a:solidFill>
            <a:srgbClr val="43B0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8F73D2FE-A833-3753-7089-375CD576BC9B}"/>
              </a:ext>
            </a:extLst>
          </p:cNvPr>
          <p:cNvSpPr txBox="1"/>
          <p:nvPr/>
        </p:nvSpPr>
        <p:spPr>
          <a:xfrm>
            <a:off x="7619695" y="6044184"/>
            <a:ext cx="4251960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400" b="1" dirty="0">
                <a:solidFill>
                  <a:srgbClr val="FFFFFF"/>
                </a:solidFill>
                <a:latin typeface="Calibri"/>
              </a:rPr>
              <a:t>MOST</a:t>
            </a:r>
          </a:p>
        </p:txBody>
      </p:sp>
      <p:sp>
        <p:nvSpPr>
          <p:cNvPr id="24" name="TextBox 20">
            <a:extLst>
              <a:ext uri="{FF2B5EF4-FFF2-40B4-BE49-F238E27FC236}">
                <a16:creationId xmlns:a16="http://schemas.microsoft.com/office/drawing/2014/main" id="{75106980-17FA-B195-A447-655B2EC38FCD}"/>
              </a:ext>
            </a:extLst>
          </p:cNvPr>
          <p:cNvSpPr txBox="1"/>
          <p:nvPr/>
        </p:nvSpPr>
        <p:spPr>
          <a:xfrm>
            <a:off x="7619695" y="6419088"/>
            <a:ext cx="425196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250" b="1">
                <a:solidFill>
                  <a:srgbClr val="FFFFFF"/>
                </a:solidFill>
                <a:latin typeface="Calibri"/>
              </a:rPr>
              <a:t>studenti • firmy a instituce • výzkum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6A3BBE21-E82C-1EC3-3E4B-AFD92757A80A}"/>
              </a:ext>
            </a:extLst>
          </p:cNvPr>
          <p:cNvSpPr txBox="1"/>
          <p:nvPr/>
        </p:nvSpPr>
        <p:spPr>
          <a:xfrm>
            <a:off x="292608" y="6327648"/>
            <a:ext cx="544068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500" b="1" dirty="0" err="1">
                <a:solidFill>
                  <a:srgbClr val="43B02A"/>
                </a:solidFill>
                <a:latin typeface="Calibri"/>
              </a:rPr>
              <a:t>Výuka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,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praxe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 a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výzkum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jako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jeden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celek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.</a:t>
            </a:r>
          </a:p>
        </p:txBody>
      </p:sp>
      <p:pic>
        <p:nvPicPr>
          <p:cNvPr id="33" name="Obrázek 32">
            <a:extLst>
              <a:ext uri="{FF2B5EF4-FFF2-40B4-BE49-F238E27FC236}">
                <a16:creationId xmlns:a16="http://schemas.microsoft.com/office/drawing/2014/main" id="{ACFA88B0-FFD7-B161-6528-F8A4D0AE81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984" y="4773168"/>
            <a:ext cx="1920240" cy="132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462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2A9EEB4A-513D-CE5A-AB70-4A3BDB095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EA1BE-92D9-9E4F-B3B9-F1A717F85676}" type="slidenum">
              <a:rPr lang="cs-CZ" smtClean="0"/>
              <a:t>7</a:t>
            </a:fld>
            <a:endParaRPr lang="cs-CZ"/>
          </a:p>
        </p:txBody>
      </p:sp>
      <p:sp>
        <p:nvSpPr>
          <p:cNvPr id="8" name="TextBox 4">
            <a:extLst>
              <a:ext uri="{FF2B5EF4-FFF2-40B4-BE49-F238E27FC236}">
                <a16:creationId xmlns:a16="http://schemas.microsoft.com/office/drawing/2014/main" id="{84F46588-8636-F232-2575-D674E06AA652}"/>
              </a:ext>
            </a:extLst>
          </p:cNvPr>
          <p:cNvSpPr txBox="1"/>
          <p:nvPr/>
        </p:nvSpPr>
        <p:spPr>
          <a:xfrm>
            <a:off x="0" y="1106827"/>
            <a:ext cx="5703219" cy="36933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sz="2400" b="1" dirty="0">
                <a:solidFill>
                  <a:schemeClr val="bg1"/>
                </a:solidFill>
                <a:latin typeface="Calibri"/>
              </a:rPr>
              <a:t>CO PŘINESE AKADEMICKÝ ROK 2027/2028</a:t>
            </a:r>
          </a:p>
        </p:txBody>
      </p:sp>
      <p:sp>
        <p:nvSpPr>
          <p:cNvPr id="10" name="Oval 6">
            <a:extLst>
              <a:ext uri="{FF2B5EF4-FFF2-40B4-BE49-F238E27FC236}">
                <a16:creationId xmlns:a16="http://schemas.microsoft.com/office/drawing/2014/main" id="{D895E96E-0064-D419-51AB-617F01EBDEE3}"/>
              </a:ext>
            </a:extLst>
          </p:cNvPr>
          <p:cNvSpPr/>
          <p:nvPr/>
        </p:nvSpPr>
        <p:spPr>
          <a:xfrm>
            <a:off x="236581" y="2195902"/>
            <a:ext cx="1261872" cy="1261872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3B0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B340B455-3816-4C74-37C0-32D0A175492B}"/>
              </a:ext>
            </a:extLst>
          </p:cNvPr>
          <p:cNvSpPr txBox="1"/>
          <p:nvPr/>
        </p:nvSpPr>
        <p:spPr>
          <a:xfrm>
            <a:off x="236581" y="2634814"/>
            <a:ext cx="1261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800" b="1" dirty="0">
                <a:solidFill>
                  <a:srgbClr val="30363A"/>
                </a:solidFill>
                <a:latin typeface="Calibri"/>
              </a:rPr>
              <a:t>66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4B319975-016D-2AF9-7D4B-D4B60CBB138F}"/>
              </a:ext>
            </a:extLst>
          </p:cNvPr>
          <p:cNvSpPr txBox="1"/>
          <p:nvPr/>
        </p:nvSpPr>
        <p:spPr>
          <a:xfrm>
            <a:off x="145141" y="3658942"/>
            <a:ext cx="1444752" cy="1769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>
                <a:solidFill>
                  <a:srgbClr val="30363A"/>
                </a:solidFill>
                <a:latin typeface="Calibri"/>
              </a:rPr>
              <a:t>let tradice</a:t>
            </a:r>
          </a:p>
        </p:txBody>
      </p:sp>
      <p:sp>
        <p:nvSpPr>
          <p:cNvPr id="13" name="Oval 9">
            <a:extLst>
              <a:ext uri="{FF2B5EF4-FFF2-40B4-BE49-F238E27FC236}">
                <a16:creationId xmlns:a16="http://schemas.microsoft.com/office/drawing/2014/main" id="{98586F7E-E646-43CB-EC70-90AFEBA76034}"/>
              </a:ext>
            </a:extLst>
          </p:cNvPr>
          <p:cNvSpPr/>
          <p:nvPr/>
        </p:nvSpPr>
        <p:spPr>
          <a:xfrm>
            <a:off x="2586589" y="2195902"/>
            <a:ext cx="1261872" cy="1261872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3B0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2F07D042-E7D2-B213-D044-85A584B0FF43}"/>
              </a:ext>
            </a:extLst>
          </p:cNvPr>
          <p:cNvSpPr txBox="1"/>
          <p:nvPr/>
        </p:nvSpPr>
        <p:spPr>
          <a:xfrm>
            <a:off x="2586589" y="2632682"/>
            <a:ext cx="1261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800" b="1" dirty="0">
                <a:solidFill>
                  <a:srgbClr val="30363A"/>
                </a:solidFill>
                <a:latin typeface="Calibri"/>
              </a:rPr>
              <a:t>3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367E6731-6BC8-38C7-782D-555829B6C1B4}"/>
              </a:ext>
            </a:extLst>
          </p:cNvPr>
          <p:cNvSpPr txBox="1"/>
          <p:nvPr/>
        </p:nvSpPr>
        <p:spPr>
          <a:xfrm>
            <a:off x="2495149" y="3658942"/>
            <a:ext cx="1444752" cy="3539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>
                <a:solidFill>
                  <a:srgbClr val="30363A"/>
                </a:solidFill>
                <a:latin typeface="Calibri"/>
              </a:rPr>
              <a:t>programové linie
s prezenční formou</a:t>
            </a:r>
          </a:p>
        </p:txBody>
      </p:sp>
      <p:sp>
        <p:nvSpPr>
          <p:cNvPr id="16" name="Oval 12">
            <a:extLst>
              <a:ext uri="{FF2B5EF4-FFF2-40B4-BE49-F238E27FC236}">
                <a16:creationId xmlns:a16="http://schemas.microsoft.com/office/drawing/2014/main" id="{9BE4C9B7-F32C-CDC8-81F0-632D3F05838A}"/>
              </a:ext>
            </a:extLst>
          </p:cNvPr>
          <p:cNvSpPr/>
          <p:nvPr/>
        </p:nvSpPr>
        <p:spPr>
          <a:xfrm>
            <a:off x="4936597" y="2195902"/>
            <a:ext cx="1261872" cy="1261872"/>
          </a:xfrm>
          <a:prstGeom prst="ellipse">
            <a:avLst/>
          </a:prstGeom>
          <a:solidFill>
            <a:srgbClr val="FFFFFF"/>
          </a:solidFill>
          <a:ln w="25400">
            <a:solidFill>
              <a:srgbClr val="43B0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BC6A374F-A959-5DA4-ADE5-E1FA519F196B}"/>
              </a:ext>
            </a:extLst>
          </p:cNvPr>
          <p:cNvSpPr txBox="1"/>
          <p:nvPr/>
        </p:nvSpPr>
        <p:spPr>
          <a:xfrm>
            <a:off x="4936597" y="2576809"/>
            <a:ext cx="126187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800" b="1" dirty="0">
                <a:solidFill>
                  <a:srgbClr val="30363A"/>
                </a:solidFill>
                <a:latin typeface="Calibri"/>
              </a:rPr>
              <a:t>5</a:t>
            </a:r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1705D76A-E6E4-A6EA-FBAE-2D898F052DD8}"/>
              </a:ext>
            </a:extLst>
          </p:cNvPr>
          <p:cNvSpPr txBox="1"/>
          <p:nvPr/>
        </p:nvSpPr>
        <p:spPr>
          <a:xfrm>
            <a:off x="4845157" y="3658942"/>
            <a:ext cx="1444752" cy="3539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150" b="1">
                <a:solidFill>
                  <a:srgbClr val="30363A"/>
                </a:solidFill>
                <a:latin typeface="Calibri"/>
              </a:rPr>
              <a:t>programových linií
Bc. → navazující Ing.</a:t>
            </a:r>
          </a:p>
        </p:txBody>
      </p:sp>
      <p:sp>
        <p:nvSpPr>
          <p:cNvPr id="19" name="Rectangle 15">
            <a:extLst>
              <a:ext uri="{FF2B5EF4-FFF2-40B4-BE49-F238E27FC236}">
                <a16:creationId xmlns:a16="http://schemas.microsoft.com/office/drawing/2014/main" id="{8F518BB1-7C94-7FB8-F727-1B07D50FB478}"/>
              </a:ext>
            </a:extLst>
          </p:cNvPr>
          <p:cNvSpPr/>
          <p:nvPr/>
        </p:nvSpPr>
        <p:spPr>
          <a:xfrm>
            <a:off x="0" y="4652220"/>
            <a:ext cx="6209689" cy="71245"/>
          </a:xfrm>
          <a:prstGeom prst="rect">
            <a:avLst/>
          </a:prstGeom>
          <a:solidFill>
            <a:srgbClr val="43B0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6">
            <a:extLst>
              <a:ext uri="{FF2B5EF4-FFF2-40B4-BE49-F238E27FC236}">
                <a16:creationId xmlns:a16="http://schemas.microsoft.com/office/drawing/2014/main" id="{DB851655-0D68-8ED3-DD5E-E68153B33ED7}"/>
              </a:ext>
            </a:extLst>
          </p:cNvPr>
          <p:cNvSpPr txBox="1"/>
          <p:nvPr/>
        </p:nvSpPr>
        <p:spPr>
          <a:xfrm>
            <a:off x="-388985" y="4979758"/>
            <a:ext cx="7132320" cy="65671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50000"/>
              </a:lnSpc>
            </a:pPr>
            <a:r>
              <a:rPr sz="1500" b="1" dirty="0" err="1">
                <a:solidFill>
                  <a:srgbClr val="43B02A"/>
                </a:solidFill>
                <a:latin typeface="Calibri"/>
              </a:rPr>
              <a:t>Prezenční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 studium pro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maturanty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 +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kombinovaná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 forma pro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pracující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
=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širší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dostupnost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technického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 a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přírodovědného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vzdělávání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 v </a:t>
            </a:r>
            <a:r>
              <a:rPr sz="1500" b="1" dirty="0" err="1">
                <a:solidFill>
                  <a:srgbClr val="43B02A"/>
                </a:solidFill>
                <a:latin typeface="Calibri"/>
              </a:rPr>
              <a:t>regionu</a:t>
            </a:r>
            <a:r>
              <a:rPr sz="1500" b="1" dirty="0">
                <a:solidFill>
                  <a:srgbClr val="43B02A"/>
                </a:solidFill>
                <a:latin typeface="Calibri"/>
              </a:rPr>
              <a:t>.</a:t>
            </a:r>
          </a:p>
        </p:txBody>
      </p:sp>
      <p:sp>
        <p:nvSpPr>
          <p:cNvPr id="21" name="TextBox 17">
            <a:extLst>
              <a:ext uri="{FF2B5EF4-FFF2-40B4-BE49-F238E27FC236}">
                <a16:creationId xmlns:a16="http://schemas.microsoft.com/office/drawing/2014/main" id="{A855934E-4848-5344-EB46-4E295B3A8CFE}"/>
              </a:ext>
            </a:extLst>
          </p:cNvPr>
          <p:cNvSpPr txBox="1"/>
          <p:nvPr/>
        </p:nvSpPr>
        <p:spPr>
          <a:xfrm>
            <a:off x="-461316" y="6183757"/>
            <a:ext cx="713232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400" b="1" dirty="0" err="1">
                <a:solidFill>
                  <a:srgbClr val="43B02A"/>
                </a:solidFill>
                <a:latin typeface="Calibri"/>
              </a:rPr>
              <a:t>Cílem</a:t>
            </a:r>
            <a:r>
              <a:rPr sz="1400" b="1" dirty="0">
                <a:solidFill>
                  <a:srgbClr val="43B02A"/>
                </a:solidFill>
                <a:latin typeface="Calibri"/>
              </a:rPr>
              <a:t> je </a:t>
            </a:r>
            <a:r>
              <a:rPr sz="1400" b="1" dirty="0" err="1">
                <a:solidFill>
                  <a:srgbClr val="43B02A"/>
                </a:solidFill>
                <a:latin typeface="Calibri"/>
              </a:rPr>
              <a:t>dlouhodobě</a:t>
            </a:r>
            <a:r>
              <a:rPr sz="1400" b="1" dirty="0">
                <a:solidFill>
                  <a:srgbClr val="43B02A"/>
                </a:solidFill>
                <a:latin typeface="Calibri"/>
              </a:rPr>
              <a:t> </a:t>
            </a:r>
            <a:r>
              <a:rPr sz="1400" b="1" dirty="0" err="1">
                <a:solidFill>
                  <a:srgbClr val="43B02A"/>
                </a:solidFill>
                <a:latin typeface="Calibri"/>
              </a:rPr>
              <a:t>ukotvit</a:t>
            </a:r>
            <a:r>
              <a:rPr sz="1400" b="1" dirty="0">
                <a:solidFill>
                  <a:srgbClr val="43B02A"/>
                </a:solidFill>
                <a:latin typeface="Calibri"/>
              </a:rPr>
              <a:t> </a:t>
            </a:r>
            <a:r>
              <a:rPr sz="1400" b="1" dirty="0" err="1">
                <a:solidFill>
                  <a:srgbClr val="43B02A"/>
                </a:solidFill>
                <a:latin typeface="Calibri"/>
              </a:rPr>
              <a:t>mladé</a:t>
            </a:r>
            <a:r>
              <a:rPr sz="1400" b="1" dirty="0">
                <a:solidFill>
                  <a:srgbClr val="43B02A"/>
                </a:solidFill>
                <a:latin typeface="Calibri"/>
              </a:rPr>
              <a:t> </a:t>
            </a:r>
            <a:r>
              <a:rPr sz="1400" b="1" dirty="0" err="1">
                <a:solidFill>
                  <a:srgbClr val="43B02A"/>
                </a:solidFill>
                <a:latin typeface="Calibri"/>
              </a:rPr>
              <a:t>odborníky</a:t>
            </a:r>
            <a:r>
              <a:rPr sz="1400" b="1" dirty="0">
                <a:solidFill>
                  <a:srgbClr val="43B02A"/>
                </a:solidFill>
                <a:latin typeface="Calibri"/>
              </a:rPr>
              <a:t> v </a:t>
            </a:r>
            <a:r>
              <a:rPr sz="1400" b="1" dirty="0" err="1">
                <a:solidFill>
                  <a:srgbClr val="43B02A"/>
                </a:solidFill>
                <a:latin typeface="Calibri"/>
              </a:rPr>
              <a:t>Ústeckém</a:t>
            </a:r>
            <a:r>
              <a:rPr sz="1400" b="1" dirty="0">
                <a:solidFill>
                  <a:srgbClr val="43B02A"/>
                </a:solidFill>
                <a:latin typeface="Calibri"/>
              </a:rPr>
              <a:t> </a:t>
            </a:r>
            <a:r>
              <a:rPr sz="1400" b="1" dirty="0" err="1">
                <a:solidFill>
                  <a:srgbClr val="43B02A"/>
                </a:solidFill>
                <a:latin typeface="Calibri"/>
              </a:rPr>
              <a:t>kraji</a:t>
            </a:r>
            <a:r>
              <a:rPr sz="1400" b="1" dirty="0">
                <a:solidFill>
                  <a:srgbClr val="43B02A"/>
                </a:solidFill>
                <a:latin typeface="Calibri"/>
              </a:rPr>
              <a:t>.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9125D838-D18D-9D14-14E6-CAFF6EA05F34}"/>
              </a:ext>
            </a:extLst>
          </p:cNvPr>
          <p:cNvSpPr txBox="1"/>
          <p:nvPr/>
        </p:nvSpPr>
        <p:spPr>
          <a:xfrm>
            <a:off x="11631168" y="6565392"/>
            <a:ext cx="228600" cy="1554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sz="750" b="0">
                <a:solidFill>
                  <a:srgbClr val="43B02A"/>
                </a:solidFill>
                <a:latin typeface="Calibri"/>
              </a:rPr>
              <a:t>10</a:t>
            </a:r>
          </a:p>
        </p:txBody>
      </p:sp>
      <p:pic>
        <p:nvPicPr>
          <p:cNvPr id="31" name="Obrázek 30">
            <a:extLst>
              <a:ext uri="{FF2B5EF4-FFF2-40B4-BE49-F238E27FC236}">
                <a16:creationId xmlns:a16="http://schemas.microsoft.com/office/drawing/2014/main" id="{C5A249CB-55BE-7ED6-E556-6E92628AF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015" y="0"/>
            <a:ext cx="5167985" cy="690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778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>
            <a:extLst>
              <a:ext uri="{FF2B5EF4-FFF2-40B4-BE49-F238E27FC236}">
                <a16:creationId xmlns:a16="http://schemas.microsoft.com/office/drawing/2014/main" id="{005CC458-7846-B365-D7A5-83CE9C4437AB}"/>
              </a:ext>
            </a:extLst>
          </p:cNvPr>
          <p:cNvSpPr txBox="1"/>
          <p:nvPr/>
        </p:nvSpPr>
        <p:spPr>
          <a:xfrm>
            <a:off x="4522970" y="457130"/>
            <a:ext cx="6766560" cy="96012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0" tIns="0" rIns="0" bIns="0">
            <a:spAutoFit/>
          </a:bodyPr>
          <a:lstStyle/>
          <a:p>
            <a:pPr algn="ctr"/>
            <a:r>
              <a:rPr sz="3000" b="1" dirty="0">
                <a:latin typeface="Calibri"/>
              </a:rPr>
              <a:t>66 LET V MOSTĚ.
NOVÁ ETAPA ZAČÍNÁ.</a:t>
            </a: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6F91F689-9E5F-654C-CA97-20741E17488E}"/>
              </a:ext>
            </a:extLst>
          </p:cNvPr>
          <p:cNvSpPr/>
          <p:nvPr/>
        </p:nvSpPr>
        <p:spPr>
          <a:xfrm>
            <a:off x="475768" y="4187648"/>
            <a:ext cx="3794760" cy="475488"/>
          </a:xfrm>
          <a:prstGeom prst="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solidFill>
                <a:schemeClr val="bg1"/>
              </a:solidFill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E9D42F37-D3E8-4336-6A4A-9018F8800BC2}"/>
              </a:ext>
            </a:extLst>
          </p:cNvPr>
          <p:cNvSpPr txBox="1"/>
          <p:nvPr/>
        </p:nvSpPr>
        <p:spPr>
          <a:xfrm>
            <a:off x="658648" y="4306520"/>
            <a:ext cx="342900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1300" b="1" dirty="0">
                <a:solidFill>
                  <a:schemeClr val="bg1"/>
                </a:solidFill>
                <a:latin typeface="Calibri"/>
              </a:rPr>
              <a:t>DĚKUJI ZA POZORNOST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6047F209-0CDA-27F9-0182-FEFB46B858E7}"/>
              </a:ext>
            </a:extLst>
          </p:cNvPr>
          <p:cNvSpPr txBox="1"/>
          <p:nvPr/>
        </p:nvSpPr>
        <p:spPr>
          <a:xfrm>
            <a:off x="612928" y="2638520"/>
            <a:ext cx="484632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cs-CZ" sz="1600" b="1" dirty="0">
                <a:latin typeface="Calibri"/>
              </a:rPr>
              <a:t>Ing</a:t>
            </a:r>
            <a:r>
              <a:rPr sz="1600" b="1" dirty="0">
                <a:latin typeface="Calibri"/>
              </a:rPr>
              <a:t>. </a:t>
            </a:r>
            <a:r>
              <a:rPr lang="cs-CZ" sz="1600" b="1" dirty="0">
                <a:latin typeface="Calibri"/>
              </a:rPr>
              <a:t>Marcel Brejcha</a:t>
            </a:r>
            <a:r>
              <a:rPr sz="1600" b="1" dirty="0">
                <a:latin typeface="Calibri"/>
              </a:rPr>
              <a:t>, Ph.D.</a:t>
            </a: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8100B5A8-04A8-CC8A-B356-799426EF8E96}"/>
              </a:ext>
            </a:extLst>
          </p:cNvPr>
          <p:cNvSpPr txBox="1"/>
          <p:nvPr/>
        </p:nvSpPr>
        <p:spPr>
          <a:xfrm>
            <a:off x="612928" y="3040857"/>
            <a:ext cx="5120640" cy="192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cs-CZ" sz="1250" b="0" dirty="0">
                <a:latin typeface="Calibri"/>
              </a:rPr>
              <a:t>Vedoucí Institutu kombinovaného studia Most</a:t>
            </a:r>
            <a:endParaRPr sz="1250" b="0" dirty="0">
              <a:latin typeface="Calibri"/>
            </a:endParaRP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635F899D-2DBF-18BD-213B-1FCCFDD9C104}"/>
              </a:ext>
            </a:extLst>
          </p:cNvPr>
          <p:cNvSpPr txBox="1"/>
          <p:nvPr/>
        </p:nvSpPr>
        <p:spPr>
          <a:xfrm>
            <a:off x="612928" y="3434049"/>
            <a:ext cx="3657600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100" b="0" dirty="0">
                <a:latin typeface="Calibri"/>
              </a:rPr>
              <a:t>Most • </a:t>
            </a:r>
            <a:r>
              <a:rPr lang="cs-CZ" sz="1100" b="0" dirty="0">
                <a:latin typeface="Calibri"/>
              </a:rPr>
              <a:t>14</a:t>
            </a:r>
            <a:r>
              <a:rPr sz="1100" b="0" dirty="0">
                <a:latin typeface="Calibri"/>
              </a:rPr>
              <a:t>. </a:t>
            </a:r>
            <a:r>
              <a:rPr sz="1100" b="0" dirty="0" err="1">
                <a:latin typeface="Calibri"/>
              </a:rPr>
              <a:t>září</a:t>
            </a:r>
            <a:r>
              <a:rPr sz="1100" b="0" dirty="0">
                <a:latin typeface="Calibri"/>
              </a:rPr>
              <a:t> 2026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4002C871-7465-8617-2E49-B1FD720C1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568" y="1722103"/>
            <a:ext cx="4689095" cy="4678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992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51334E3-E403-A24B-A8EB-CDEC3734A2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4" t="2779" r="5480" b="17624"/>
          <a:stretch/>
        </p:blipFill>
        <p:spPr>
          <a:xfrm>
            <a:off x="-16328" y="-33678"/>
            <a:ext cx="12224658" cy="6925355"/>
          </a:xfrm>
          <a:prstGeom prst="rect">
            <a:avLst/>
          </a:prstGeom>
        </p:spPr>
      </p:pic>
      <p:sp>
        <p:nvSpPr>
          <p:cNvPr id="2" name="Obdélník 1">
            <a:extLst>
              <a:ext uri="{FF2B5EF4-FFF2-40B4-BE49-F238E27FC236}">
                <a16:creationId xmlns:a16="http://schemas.microsoft.com/office/drawing/2014/main" id="{0A2ECE7B-F298-45D8-A1EA-877B6DD1A696}"/>
              </a:ext>
            </a:extLst>
          </p:cNvPr>
          <p:cNvSpPr/>
          <p:nvPr/>
        </p:nvSpPr>
        <p:spPr>
          <a:xfrm>
            <a:off x="-16328" y="-9800"/>
            <a:ext cx="12224658" cy="6925355"/>
          </a:xfrm>
          <a:prstGeom prst="rect">
            <a:avLst/>
          </a:prstGeom>
          <a:gradFill>
            <a:gsLst>
              <a:gs pos="65000">
                <a:srgbClr val="00A499">
                  <a:alpha val="80000"/>
                </a:srgbClr>
              </a:gs>
              <a:gs pos="35000">
                <a:srgbClr val="00A499">
                  <a:alpha val="80000"/>
                </a:srgbClr>
              </a:gs>
              <a:gs pos="0">
                <a:srgbClr val="00A499">
                  <a:alpha val="0"/>
                </a:srgbClr>
              </a:gs>
              <a:gs pos="100000">
                <a:srgbClr val="00A499">
                  <a:alpha val="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C68075D-A812-4847-AA1A-4EC41D0F3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004" y="1493977"/>
            <a:ext cx="2994296" cy="107513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80BAFE8-E2AE-BB4E-9783-FC93E0A557E4}"/>
              </a:ext>
            </a:extLst>
          </p:cNvPr>
          <p:cNvSpPr txBox="1"/>
          <p:nvPr/>
        </p:nvSpPr>
        <p:spPr>
          <a:xfrm>
            <a:off x="1708703" y="3754458"/>
            <a:ext cx="88088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168">
                <a:solidFill>
                  <a:schemeClr val="bg1"/>
                </a:solidFill>
              </a:rPr>
              <a:t>LEAVE YOUR </a:t>
            </a:r>
            <a:r>
              <a:rPr lang="cs-CZ" sz="4000" b="1" spc="168">
                <a:solidFill>
                  <a:schemeClr val="bg1"/>
                </a:solidFill>
              </a:rPr>
              <a:t>MARK </a:t>
            </a:r>
            <a:r>
              <a:rPr lang="en-US" sz="4000" b="1" spc="168">
                <a:solidFill>
                  <a:schemeClr val="bg1"/>
                </a:solidFill>
              </a:rPr>
              <a:t>ON OUR </a:t>
            </a:r>
            <a:r>
              <a:rPr lang="cs-CZ" sz="4000" b="1" spc="168">
                <a:solidFill>
                  <a:schemeClr val="bg1"/>
                </a:solidFill>
              </a:rPr>
              <a:t>ROAD</a:t>
            </a:r>
            <a:r>
              <a:rPr lang="en-US" sz="4000" b="1" spc="168">
                <a:solidFill>
                  <a:schemeClr val="bg1"/>
                </a:solidFill>
              </a:rPr>
              <a:t>, </a:t>
            </a:r>
          </a:p>
          <a:p>
            <a:pPr algn="ctr"/>
            <a:r>
              <a:rPr lang="cs-CZ" sz="4000" b="1" spc="168">
                <a:solidFill>
                  <a:schemeClr val="bg1"/>
                </a:solidFill>
              </a:rPr>
              <a:t>AND </a:t>
            </a:r>
            <a:r>
              <a:rPr lang="en-US" sz="4000" b="1" spc="168">
                <a:solidFill>
                  <a:schemeClr val="bg1"/>
                </a:solidFill>
              </a:rPr>
              <a:t>WE</a:t>
            </a:r>
            <a:r>
              <a:rPr lang="cs-CZ" sz="4000" b="1" spc="168">
                <a:solidFill>
                  <a:schemeClr val="bg1"/>
                </a:solidFill>
              </a:rPr>
              <a:t>´</a:t>
            </a:r>
            <a:r>
              <a:rPr lang="en-US" sz="4000" b="1" spc="168">
                <a:solidFill>
                  <a:schemeClr val="bg1"/>
                </a:solidFill>
              </a:rPr>
              <a:t>LL LEAVE</a:t>
            </a:r>
            <a:br>
              <a:rPr lang="cs-CZ" sz="4000" b="1" spc="168">
                <a:solidFill>
                  <a:schemeClr val="bg1"/>
                </a:solidFill>
              </a:rPr>
            </a:br>
            <a:r>
              <a:rPr lang="en-US" sz="4000" b="1" spc="168">
                <a:solidFill>
                  <a:schemeClr val="bg1"/>
                </a:solidFill>
              </a:rPr>
              <a:t>OUR </a:t>
            </a:r>
            <a:r>
              <a:rPr lang="cs-CZ" sz="4000" b="1" spc="168">
                <a:solidFill>
                  <a:schemeClr val="bg1"/>
                </a:solidFill>
              </a:rPr>
              <a:t>MARK ON</a:t>
            </a:r>
            <a:r>
              <a:rPr lang="en-US" sz="4000" b="1" spc="168">
                <a:solidFill>
                  <a:schemeClr val="bg1"/>
                </a:solidFill>
              </a:rPr>
              <a:t> YOUR LIFE.</a:t>
            </a:r>
            <a:endParaRPr lang="en-CZ" sz="3200"/>
          </a:p>
        </p:txBody>
      </p:sp>
    </p:spTree>
    <p:extLst>
      <p:ext uri="{BB962C8B-B14F-4D97-AF65-F5344CB8AC3E}">
        <p14:creationId xmlns:p14="http://schemas.microsoft.com/office/powerpoint/2010/main" val="107452527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S" id="{9D2C78AB-A455-E741-85CA-C11055A2E6DB}" vid="{95D3B5E3-3CBF-A545-94D4-D2BA6EC21C90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1_Custom Design</Template>
  <TotalTime>266</TotalTime>
  <Words>447</Words>
  <Application>Microsoft Office PowerPoint</Application>
  <PresentationFormat>Širokoúhlá obrazovka</PresentationFormat>
  <Paragraphs>90</Paragraphs>
  <Slides>10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3" baseType="lpstr">
      <vt:lpstr>Arial</vt:lpstr>
      <vt:lpstr>Calibri</vt:lpstr>
      <vt:lpstr>1_Custom Design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Ziovsky Argir</dc:creator>
  <cp:lastModifiedBy>Jindřiška Moulisová</cp:lastModifiedBy>
  <cp:revision>10</cp:revision>
  <dcterms:created xsi:type="dcterms:W3CDTF">2019-09-01T08:00:02Z</dcterms:created>
  <dcterms:modified xsi:type="dcterms:W3CDTF">2026-09-14T07:13:53Z</dcterms:modified>
</cp:coreProperties>
</file>